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09" r:id="rId1"/>
  </p:sldMasterIdLst>
  <p:notesMasterIdLst>
    <p:notesMasterId r:id="rId16"/>
  </p:notesMasterIdLst>
  <p:sldIdLst>
    <p:sldId id="256" r:id="rId2"/>
    <p:sldId id="268" r:id="rId3"/>
    <p:sldId id="265" r:id="rId4"/>
    <p:sldId id="257" r:id="rId5"/>
    <p:sldId id="269" r:id="rId6"/>
    <p:sldId id="266" r:id="rId7"/>
    <p:sldId id="267" r:id="rId8"/>
    <p:sldId id="258" r:id="rId9"/>
    <p:sldId id="259" r:id="rId10"/>
    <p:sldId id="270" r:id="rId11"/>
    <p:sldId id="260" r:id="rId12"/>
    <p:sldId id="263" r:id="rId13"/>
    <p:sldId id="264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FBB42-A16A-C345-A4E3-AC792C27656C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5C77D-7137-F540-A810-81992A786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long does spent fuel need to cool?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C77D-7137-F540-A810-81992A78682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of six classes of </a:t>
            </a:r>
            <a:r>
              <a:rPr lang="en-US" dirty="0" err="1" smtClean="0"/>
              <a:t>GenIV</a:t>
            </a:r>
            <a:r>
              <a:rPr lang="en-US" dirty="0" smtClean="0"/>
              <a:t> reactors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C77D-7137-F540-A810-81992A78682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Fuel dissolved</a:t>
            </a:r>
            <a:r>
              <a:rPr lang="en-US" baseline="0" dirty="0" smtClean="0"/>
              <a:t> in salts, low vapor </a:t>
            </a:r>
            <a:r>
              <a:rPr lang="en-US" baseline="0" dirty="0" err="1" smtClean="0"/>
              <a:t>presssure</a:t>
            </a:r>
            <a:r>
              <a:rPr lang="en-US" baseline="0" dirty="0" smtClean="0"/>
              <a:t>; “good neutron economy”, </a:t>
            </a:r>
            <a:r>
              <a:rPr lang="en-US" baseline="0" dirty="0" err="1" smtClean="0"/>
              <a:t>thermochemical</a:t>
            </a:r>
            <a:r>
              <a:rPr lang="en-US" baseline="0" dirty="0" smtClean="0"/>
              <a:t> hydrogen production, inherent safety (less volatile fission products, drainage, passive cooling</a:t>
            </a:r>
            <a:r>
              <a:rPr lang="en-US" baseline="0" dirty="0" smtClean="0"/>
              <a:t>), can use thorium --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C77D-7137-F540-A810-81992A78682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Successor</a:t>
            </a:r>
            <a:r>
              <a:rPr lang="en-US" baseline="0" dirty="0" smtClean="0"/>
              <a:t> of integral fast reactor</a:t>
            </a:r>
          </a:p>
          <a:p>
            <a:r>
              <a:rPr lang="en-US" baseline="0" dirty="0" smtClean="0"/>
              <a:t>One of three gen 4 fast breeder reactors</a:t>
            </a:r>
            <a:r>
              <a:rPr lang="en-US" baseline="0" dirty="0" smtClean="0"/>
              <a:t>: gas (=helium), lead</a:t>
            </a:r>
          </a:p>
          <a:p>
            <a:r>
              <a:rPr lang="en-US" baseline="0" dirty="0" smtClean="0"/>
              <a:t>1200 MW SFR at </a:t>
            </a:r>
            <a:r>
              <a:rPr lang="en-US" baseline="0" dirty="0" err="1" smtClean="0"/>
              <a:t>SuperPhenix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C77D-7137-F540-A810-81992A78682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produce hydrogen</a:t>
            </a:r>
            <a:r>
              <a:rPr lang="en-US" baseline="0" dirty="0" smtClean="0"/>
              <a:t>, electricity or nuclear heat; </a:t>
            </a:r>
            <a:r>
              <a:rPr lang="en-US" dirty="0" smtClean="0"/>
              <a:t>a graphite-moderated, helium-cooled</a:t>
            </a:r>
            <a:r>
              <a:rPr lang="en-US" baseline="0" dirty="0" smtClean="0"/>
              <a:t> </a:t>
            </a:r>
            <a:r>
              <a:rPr lang="en-US" dirty="0" smtClean="0"/>
              <a:t>reactor with thermal neutron spectrum; prismatic</a:t>
            </a:r>
            <a:r>
              <a:rPr lang="en-US" baseline="0" dirty="0" smtClean="0"/>
              <a:t> </a:t>
            </a:r>
            <a:r>
              <a:rPr lang="en-US" dirty="0" smtClean="0"/>
              <a:t>block core or</a:t>
            </a:r>
            <a:r>
              <a:rPr lang="en-US" baseline="0" dirty="0" smtClean="0"/>
              <a:t> pebble bed core</a:t>
            </a:r>
            <a:r>
              <a:rPr lang="en-US" baseline="0" dirty="0" smtClean="0"/>
              <a:t> ; passive safety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C77D-7137-F540-A810-81992A78682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B8572AF5-4584-1642-9B8F-3D5B6CBEF44D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2AF5-4584-1642-9B8F-3D5B6CBEF44D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CBEE-97D9-F840-803C-9681C3B93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2AF5-4584-1642-9B8F-3D5B6CBEF44D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CBEE-97D9-F840-803C-9681C3B930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2AF5-4584-1642-9B8F-3D5B6CBEF44D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CBEE-97D9-F840-803C-9681C3B930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2AF5-4584-1642-9B8F-3D5B6CBEF44D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CBEE-97D9-F840-803C-9681C3B93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2AF5-4584-1642-9B8F-3D5B6CBEF44D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CBEE-97D9-F840-803C-9681C3B93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2AF5-4584-1642-9B8F-3D5B6CBEF44D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CBEE-97D9-F840-803C-9681C3B93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2AF5-4584-1642-9B8F-3D5B6CBEF44D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CBEE-97D9-F840-803C-9681C3B93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2AF5-4584-1642-9B8F-3D5B6CBEF44D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CBEE-97D9-F840-803C-9681C3B930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2AF5-4584-1642-9B8F-3D5B6CBEF44D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CBEE-97D9-F840-803C-9681C3B93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2AF5-4584-1642-9B8F-3D5B6CBEF44D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CBEE-97D9-F840-803C-9681C3B93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2AF5-4584-1642-9B8F-3D5B6CBEF44D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CBEE-97D9-F840-803C-9681C3B93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8572AF5-4584-1642-9B8F-3D5B6CBEF44D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718DCBEE-97D9-F840-803C-9681C3B93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en.wikipedia.org/wiki/File:Very_High_Temperature_Reactor.sv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://en.wikipedia.org/wiki/File:Be-140g.jpg" TargetMode="External"/><Relationship Id="rId5" Type="http://schemas.openxmlformats.org/officeDocument/2006/relationships/hyperlink" Target="http://en.wikipedia.org/wiki/File:GraphiteUSGOV.jpg" TargetMode="External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837612" cy="2729753"/>
          </a:xfrm>
        </p:spPr>
        <p:txBody>
          <a:bodyPr/>
          <a:lstStyle/>
          <a:p>
            <a:r>
              <a:rPr lang="en-US" sz="9600" dirty="0" smtClean="0"/>
              <a:t>Nuclear Fission Power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Ryan Muller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537" y="2597936"/>
            <a:ext cx="2597551" cy="3899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IV reactors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537368"/>
            <a:ext cx="7167284" cy="4081463"/>
          </a:xfrm>
        </p:spPr>
        <p:txBody>
          <a:bodyPr/>
          <a:lstStyle/>
          <a:p>
            <a:r>
              <a:rPr lang="en-US" dirty="0" smtClean="0"/>
              <a:t>Close the fuel cycle</a:t>
            </a:r>
          </a:p>
          <a:p>
            <a:r>
              <a:rPr lang="en-US" dirty="0" smtClean="0"/>
              <a:t>Inherent safety features</a:t>
            </a:r>
          </a:p>
          <a:p>
            <a:r>
              <a:rPr lang="en-US" dirty="0" smtClean="0"/>
              <a:t>More efficient and economical</a:t>
            </a:r>
            <a:endParaRPr lang="en-US" dirty="0"/>
          </a:p>
        </p:txBody>
      </p:sp>
      <p:pic>
        <p:nvPicPr>
          <p:cNvPr id="4" name="Picture 3" descr="屏幕快照 2011-03-21 7.36.1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8" y="3417644"/>
            <a:ext cx="9067800" cy="3213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50691" y="6581001"/>
            <a:ext cx="53660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</a:t>
            </a:r>
            <a:r>
              <a:rPr lang="en-US" sz="1200" dirty="0" err="1" smtClean="0"/>
              <a:t>nuclear.energy.gov/genIV/documents/gen_iv_roadmap.pdf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30" y="214367"/>
            <a:ext cx="8900470" cy="6527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Sodium-cooled fast reactor (SFR)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33" y="934762"/>
            <a:ext cx="8269792" cy="5923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5591" cy="57922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8557" y="6394647"/>
            <a:ext cx="56762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http://en.wikipedia.org/wiki/File:Very_High_Temperature_Reactor.svg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R&amp;D to go for Gen IV reactors, but money is needed</a:t>
            </a:r>
          </a:p>
          <a:p>
            <a:pPr lvl="1"/>
            <a:r>
              <a:rPr lang="en-US" dirty="0" smtClean="0"/>
              <a:t>US has </a:t>
            </a:r>
            <a:r>
              <a:rPr lang="en-US" dirty="0" smtClean="0"/>
              <a:t>been mostly </a:t>
            </a:r>
            <a:r>
              <a:rPr lang="en-US" dirty="0" smtClean="0"/>
              <a:t>idle for a long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Japan events have reduced support for nuclear power </a:t>
            </a:r>
            <a:endParaRPr lang="en-US" dirty="0" smtClean="0"/>
          </a:p>
          <a:p>
            <a:pPr lvl="1"/>
            <a:r>
              <a:rPr lang="en-US" dirty="0" smtClean="0"/>
              <a:t>China announced freezing nuclear approvals on 16 March</a:t>
            </a:r>
          </a:p>
          <a:p>
            <a:r>
              <a:rPr lang="en-US" dirty="0" smtClean="0"/>
              <a:t>Subcritical reactors, travelling wave reactors?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Fuel cycle</a:t>
            </a:r>
          </a:p>
          <a:p>
            <a:pPr lvl="1"/>
            <a:r>
              <a:rPr lang="en-US" dirty="0" smtClean="0"/>
              <a:t>Mine natural uranium</a:t>
            </a:r>
          </a:p>
          <a:p>
            <a:pPr lvl="1"/>
            <a:r>
              <a:rPr lang="en-US" dirty="0" smtClean="0"/>
              <a:t>Enrich uranium to U235</a:t>
            </a:r>
          </a:p>
          <a:p>
            <a:pPr lvl="1"/>
            <a:r>
              <a:rPr lang="en-US" dirty="0" smtClean="0"/>
              <a:t>Fission reactions in a reactor</a:t>
            </a:r>
          </a:p>
          <a:p>
            <a:pPr lvl="1"/>
            <a:r>
              <a:rPr lang="en-US" dirty="0" smtClean="0"/>
              <a:t>Power turbine with heat to make electricity</a:t>
            </a:r>
          </a:p>
          <a:p>
            <a:pPr lvl="1"/>
            <a:r>
              <a:rPr lang="en-US" dirty="0" smtClean="0"/>
              <a:t>Cool then store spent </a:t>
            </a:r>
            <a:r>
              <a:rPr lang="en-US" dirty="0" smtClean="0"/>
              <a:t>fuel</a:t>
            </a:r>
          </a:p>
          <a:p>
            <a:r>
              <a:rPr lang="en-US" dirty="0" smtClean="0"/>
              <a:t>What are the problems?</a:t>
            </a:r>
          </a:p>
          <a:p>
            <a:r>
              <a:rPr lang="en-US" dirty="0" smtClean="0"/>
              <a:t>Can we do </a:t>
            </a:r>
            <a:r>
              <a:rPr lang="en-US" dirty="0" smtClean="0"/>
              <a:t>better?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I: Understanding Fukushima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2787009" y="6581001"/>
            <a:ext cx="63017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http://www.latimes.com/news/nationworld/world/la-fgw-japan-quake-reactors-smoke-20110322,0,2650127.story</a:t>
            </a:r>
            <a:endParaRPr lang="en-US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877" y="-51833"/>
            <a:ext cx="9182877" cy="5224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at Fukushima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Fukushima plant: six boiling water nuclear reactor units</a:t>
            </a:r>
          </a:p>
          <a:p>
            <a:r>
              <a:rPr lang="en-US" dirty="0" smtClean="0"/>
              <a:t>Earthquake was 7 times more powerful than what the plant was designed to handle; tsunami higher than designed for</a:t>
            </a:r>
          </a:p>
          <a:p>
            <a:r>
              <a:rPr lang="en-US" dirty="0" smtClean="0"/>
              <a:t>Power failures caused problems with cooling</a:t>
            </a:r>
          </a:p>
          <a:p>
            <a:r>
              <a:rPr lang="en-US" dirty="0" smtClean="0"/>
              <a:t>Fire and explosions in spent fuel </a:t>
            </a:r>
            <a:r>
              <a:rPr lang="en-US" dirty="0" smtClean="0"/>
              <a:t>pool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Biological Effects of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2044700"/>
            <a:ext cx="5646509" cy="4081463"/>
          </a:xfrm>
        </p:spPr>
        <p:txBody>
          <a:bodyPr/>
          <a:lstStyle/>
          <a:p>
            <a:r>
              <a:rPr lang="en-US" dirty="0" smtClean="0"/>
              <a:t>Ionization caused by at least 32 </a:t>
            </a:r>
            <a:r>
              <a:rPr lang="en-US" dirty="0" err="1" smtClean="0"/>
              <a:t>eV</a:t>
            </a:r>
            <a:r>
              <a:rPr lang="en-US" dirty="0" smtClean="0"/>
              <a:t> of energy</a:t>
            </a:r>
          </a:p>
          <a:p>
            <a:r>
              <a:rPr lang="en-US" dirty="0" smtClean="0"/>
              <a:t>X-rays, gamma rays, and neutrons penetrate tissue</a:t>
            </a:r>
          </a:p>
          <a:p>
            <a:r>
              <a:rPr lang="en-US" dirty="0" smtClean="0"/>
              <a:t>Genetic vs. somatic radiation effects</a:t>
            </a:r>
          </a:p>
          <a:p>
            <a:r>
              <a:rPr lang="en-US" dirty="0" smtClean="0"/>
              <a:t>SI unit for dose: gray (1 </a:t>
            </a:r>
            <a:r>
              <a:rPr lang="en-US" dirty="0" err="1" smtClean="0"/>
              <a:t>Gy</a:t>
            </a:r>
            <a:r>
              <a:rPr lang="en-US" dirty="0" smtClean="0"/>
              <a:t> = 1 J/kg), dose equivalent: </a:t>
            </a:r>
            <a:r>
              <a:rPr lang="en-US" dirty="0" err="1" smtClean="0"/>
              <a:t>sievert</a:t>
            </a:r>
            <a:r>
              <a:rPr lang="en-US" dirty="0" smtClean="0"/>
              <a:t> (</a:t>
            </a:r>
            <a:r>
              <a:rPr lang="en-US" dirty="0" err="1" smtClean="0"/>
              <a:t>Sv</a:t>
            </a:r>
            <a:r>
              <a:rPr lang="en-US" dirty="0" smtClean="0"/>
              <a:t>) or </a:t>
            </a:r>
            <a:r>
              <a:rPr lang="en-US" dirty="0" err="1" smtClean="0"/>
              <a:t>rem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20977" y="6396335"/>
            <a:ext cx="58261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http://kjpwv.wordpress.com/2010/07/08/three-eyed-fish-are-coming/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163" y="1864116"/>
            <a:ext cx="1936976" cy="1893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755" y="0"/>
            <a:ext cx="5861728" cy="68903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04609" y="6611779"/>
            <a:ext cx="16393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http://</a:t>
            </a:r>
            <a:r>
              <a:rPr lang="en-US" sz="1000" dirty="0" err="1" smtClean="0"/>
              <a:t>xkcd.com</a:t>
            </a:r>
            <a:r>
              <a:rPr lang="en-US" sz="1000" dirty="0" smtClean="0"/>
              <a:t>/radiation/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II: </a:t>
            </a:r>
            <a:r>
              <a:rPr lang="en-US" sz="4800" smtClean="0"/>
              <a:t>Reactor Designs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51" y="2869473"/>
            <a:ext cx="3519914" cy="25812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050" y="842926"/>
            <a:ext cx="2829385" cy="2026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095" y="2158915"/>
            <a:ext cx="4317045" cy="2734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reactors: </a:t>
            </a:r>
            <a:br>
              <a:rPr lang="en-US" dirty="0" smtClean="0"/>
            </a:br>
            <a:r>
              <a:rPr lang="en-US" dirty="0" smtClean="0"/>
              <a:t>Fast vs. Thermal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</a:t>
            </a:r>
          </a:p>
          <a:p>
            <a:pPr lvl="1"/>
            <a:r>
              <a:rPr lang="en-US" dirty="0" smtClean="0"/>
              <a:t>High energy neutrons due to </a:t>
            </a:r>
          </a:p>
          <a:p>
            <a:pPr lvl="1"/>
            <a:r>
              <a:rPr lang="en-US" dirty="0" smtClean="0"/>
              <a:t>More fuel used</a:t>
            </a:r>
          </a:p>
          <a:p>
            <a:r>
              <a:rPr lang="en-US" dirty="0" smtClean="0"/>
              <a:t>Thermal</a:t>
            </a:r>
          </a:p>
          <a:p>
            <a:pPr lvl="1"/>
            <a:r>
              <a:rPr lang="en-US" dirty="0" smtClean="0"/>
              <a:t>A good moderating material causes slower </a:t>
            </a:r>
          </a:p>
          <a:p>
            <a:pPr lvl="1"/>
            <a:r>
              <a:rPr lang="en-US" dirty="0" smtClean="0"/>
              <a:t>Less fuel used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reactors:</a:t>
            </a:r>
            <a:br>
              <a:rPr lang="en-US" dirty="0" smtClean="0"/>
            </a:br>
            <a:r>
              <a:rPr lang="en-US" dirty="0" smtClean="0"/>
              <a:t>Moderators and coolants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Moderator</a:t>
            </a:r>
          </a:p>
          <a:p>
            <a:pPr lvl="1"/>
            <a:r>
              <a:rPr lang="en-US" dirty="0" smtClean="0"/>
              <a:t>Light water</a:t>
            </a:r>
          </a:p>
          <a:p>
            <a:pPr lvl="1"/>
            <a:r>
              <a:rPr lang="en-US" dirty="0" smtClean="0"/>
              <a:t>Heavy water</a:t>
            </a:r>
          </a:p>
          <a:p>
            <a:pPr lvl="1"/>
            <a:r>
              <a:rPr lang="en-US" dirty="0" smtClean="0"/>
              <a:t>Graphite</a:t>
            </a:r>
          </a:p>
          <a:p>
            <a:pPr lvl="1"/>
            <a:r>
              <a:rPr lang="en-US" dirty="0" smtClean="0"/>
              <a:t>Beryllium</a:t>
            </a:r>
          </a:p>
          <a:p>
            <a:r>
              <a:rPr lang="en-US" dirty="0" smtClean="0"/>
              <a:t>Coolant</a:t>
            </a:r>
          </a:p>
          <a:p>
            <a:pPr lvl="1"/>
            <a:r>
              <a:rPr lang="en-US" dirty="0" smtClean="0"/>
              <a:t>Light water</a:t>
            </a:r>
          </a:p>
          <a:p>
            <a:pPr lvl="1"/>
            <a:r>
              <a:rPr lang="en-US" dirty="0" smtClean="0"/>
              <a:t>CO2</a:t>
            </a:r>
          </a:p>
          <a:p>
            <a:pPr lvl="1"/>
            <a:r>
              <a:rPr lang="en-US" dirty="0" smtClean="0"/>
              <a:t>He</a:t>
            </a:r>
          </a:p>
          <a:p>
            <a:pPr lvl="1"/>
            <a:r>
              <a:rPr lang="en-US" dirty="0" smtClean="0"/>
              <a:t>Liquid sodium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584" y="2528627"/>
            <a:ext cx="1504212" cy="20056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52618" y="5756831"/>
            <a:ext cx="44165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4"/>
              </a:rPr>
              <a:t>http://commons.wikimedia.org/wiki/File:Deuterium-oxide-2D.PNG</a:t>
            </a:r>
          </a:p>
          <a:p>
            <a:r>
              <a:rPr lang="en-US" sz="1200" dirty="0" smtClean="0">
                <a:hlinkClick r:id="rId4"/>
              </a:rPr>
              <a:t>http://en.wikipedia.org/wiki/File:Be-140g.jpg</a:t>
            </a:r>
            <a:endParaRPr lang="en-US" sz="1200" dirty="0" smtClean="0"/>
          </a:p>
          <a:p>
            <a:r>
              <a:rPr lang="en-US" sz="1200" dirty="0" smtClean="0">
                <a:hlinkClick r:id="rId5"/>
              </a:rPr>
              <a:t>http://en.wikipedia.org/wiki/File:GraphiteUSGOV.jpg</a:t>
            </a:r>
            <a:endParaRPr lang="en-US" sz="1200" dirty="0" smtClean="0"/>
          </a:p>
          <a:p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5077" y="3348637"/>
            <a:ext cx="1784135" cy="1749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5998" y="1912126"/>
            <a:ext cx="2043214" cy="1052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449</TotalTime>
  <Words>502</Words>
  <Application>Microsoft Macintosh PowerPoint</Application>
  <PresentationFormat>On-screen Show (4:3)</PresentationFormat>
  <Paragraphs>73</Paragraphs>
  <Slides>14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Twilight</vt:lpstr>
      <vt:lpstr>Nuclear Fission Power</vt:lpstr>
      <vt:lpstr>Review</vt:lpstr>
      <vt:lpstr>I: Understanding Fukushima</vt:lpstr>
      <vt:lpstr>Events at Fukushima</vt:lpstr>
      <vt:lpstr>Biological Effects of Radiation</vt:lpstr>
      <vt:lpstr>Radiation</vt:lpstr>
      <vt:lpstr>II: Reactor Designs</vt:lpstr>
      <vt:lpstr>Types of reactors:  Fast vs. Thermal</vt:lpstr>
      <vt:lpstr>Types of reactors: Moderators and coolants</vt:lpstr>
      <vt:lpstr>Generation IV reactors</vt:lpstr>
      <vt:lpstr>Slide 11</vt:lpstr>
      <vt:lpstr>Sodium-cooled fast reactor (SFR)</vt:lpstr>
      <vt:lpstr>Slide 13</vt:lpstr>
      <vt:lpstr>Where to go?</vt:lpstr>
    </vt:vector>
  </TitlesOfParts>
  <Company>Harvey Mudd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Power</dc:title>
  <dc:creator>Ryan Muller</dc:creator>
  <cp:lastModifiedBy>Ryan Muller</cp:lastModifiedBy>
  <cp:revision>17</cp:revision>
  <dcterms:created xsi:type="dcterms:W3CDTF">2011-03-22T23:17:34Z</dcterms:created>
  <dcterms:modified xsi:type="dcterms:W3CDTF">2011-03-23T00:32:44Z</dcterms:modified>
</cp:coreProperties>
</file>