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3" r:id="rId3"/>
    <p:sldId id="257" r:id="rId4"/>
    <p:sldId id="264" r:id="rId5"/>
    <p:sldId id="258" r:id="rId6"/>
    <p:sldId id="268" r:id="rId7"/>
    <p:sldId id="266" r:id="rId8"/>
    <p:sldId id="267" r:id="rId9"/>
    <p:sldId id="261" r:id="rId10"/>
    <p:sldId id="270" r:id="rId11"/>
    <p:sldId id="269" r:id="rId12"/>
    <p:sldId id="262" r:id="rId13"/>
    <p:sldId id="26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8721AB-5836-7E40-9592-1E2459CA2974}">
          <p14:sldIdLst>
            <p14:sldId id="256"/>
            <p14:sldId id="263"/>
            <p14:sldId id="257"/>
            <p14:sldId id="264"/>
            <p14:sldId id="258"/>
            <p14:sldId id="268"/>
            <p14:sldId id="266"/>
            <p14:sldId id="267"/>
            <p14:sldId id="261"/>
            <p14:sldId id="270"/>
            <p14:sldId id="269"/>
            <p14:sldId id="262"/>
            <p14:sldId id="26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17" autoAdjust="0"/>
    <p:restoredTop sz="93014" autoAdjust="0"/>
  </p:normalViewPr>
  <p:slideViewPr>
    <p:cSldViewPr snapToGrid="0" snapToObjects="1">
      <p:cViewPr>
        <p:scale>
          <a:sx n="81" d="100"/>
          <a:sy n="81" d="100"/>
        </p:scale>
        <p:origin x="-560"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31181C-B346-D64A-8627-06076B9F5ECE}" type="datetimeFigureOut">
              <a:rPr lang="en-US" smtClean="0"/>
              <a:t>2/17/11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98875D-22AB-A24B-9157-AEFA5DBCCBB8}" type="slidenum">
              <a:rPr lang="en-US" smtClean="0"/>
              <a:t>‹#›</a:t>
            </a:fld>
            <a:endParaRPr lang="en-US"/>
          </a:p>
        </p:txBody>
      </p:sp>
    </p:spTree>
    <p:extLst>
      <p:ext uri="{BB962C8B-B14F-4D97-AF65-F5344CB8AC3E}">
        <p14:creationId xmlns:p14="http://schemas.microsoft.com/office/powerpoint/2010/main" val="11346693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advantages and disadvantages for various stakeholders (industry, public, environment)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The basic physics of the issue or technology; historical usage and trends, where appropriate </a:t>
            </a:r>
          </a:p>
          <a:p>
            <a:endParaRPr lang="en-US" dirty="0" smtClean="0"/>
          </a:p>
          <a:p>
            <a:r>
              <a:rPr lang="en-US" dirty="0" smtClean="0"/>
              <a:t>Q: What are the current EPA regulations regarding solid</a:t>
            </a:r>
            <a:r>
              <a:rPr lang="en-US" baseline="0" dirty="0" smtClean="0"/>
              <a:t> coal waste?</a:t>
            </a:r>
          </a:p>
          <a:p>
            <a:r>
              <a:rPr lang="en-US" baseline="0" dirty="0" smtClean="0"/>
              <a:t>Environmental impacts on low income communities (South Carolina &amp; China)</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998875D-22AB-A24B-9157-AEFA5DBCCBB8}" type="slidenum">
              <a:rPr lang="en-US" smtClean="0"/>
              <a:t>1</a:t>
            </a:fld>
            <a:endParaRPr lang="en-US"/>
          </a:p>
        </p:txBody>
      </p:sp>
    </p:spTree>
    <p:extLst>
      <p:ext uri="{BB962C8B-B14F-4D97-AF65-F5344CB8AC3E}">
        <p14:creationId xmlns:p14="http://schemas.microsoft.com/office/powerpoint/2010/main" val="3279970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MMBtu</a:t>
            </a:r>
            <a:r>
              <a:rPr lang="en-US" baseline="0" dirty="0" smtClean="0"/>
              <a:t> = British Thermal Unit</a:t>
            </a:r>
            <a:endParaRPr lang="en-US" dirty="0"/>
          </a:p>
        </p:txBody>
      </p:sp>
      <p:sp>
        <p:nvSpPr>
          <p:cNvPr id="4" name="Slide Number Placeholder 3"/>
          <p:cNvSpPr>
            <a:spLocks noGrp="1"/>
          </p:cNvSpPr>
          <p:nvPr>
            <p:ph type="sldNum" sz="quarter" idx="10"/>
          </p:nvPr>
        </p:nvSpPr>
        <p:spPr/>
        <p:txBody>
          <a:bodyPr/>
          <a:lstStyle/>
          <a:p>
            <a:fld id="{4998875D-22AB-A24B-9157-AEFA5DBCCBB8}" type="slidenum">
              <a:rPr lang="en-US" smtClean="0"/>
              <a:t>3</a:t>
            </a:fld>
            <a:endParaRPr lang="en-US"/>
          </a:p>
        </p:txBody>
      </p:sp>
    </p:spTree>
    <p:extLst>
      <p:ext uri="{BB962C8B-B14F-4D97-AF65-F5344CB8AC3E}">
        <p14:creationId xmlns:p14="http://schemas.microsoft.com/office/powerpoint/2010/main" val="705275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Appalachia &amp; China</a:t>
            </a:r>
            <a:endParaRPr lang="en-US" dirty="0"/>
          </a:p>
        </p:txBody>
      </p:sp>
      <p:sp>
        <p:nvSpPr>
          <p:cNvPr id="4" name="Slide Number Placeholder 3"/>
          <p:cNvSpPr>
            <a:spLocks noGrp="1"/>
          </p:cNvSpPr>
          <p:nvPr>
            <p:ph type="sldNum" sz="quarter" idx="10"/>
          </p:nvPr>
        </p:nvSpPr>
        <p:spPr/>
        <p:txBody>
          <a:bodyPr/>
          <a:lstStyle/>
          <a:p>
            <a:fld id="{4998875D-22AB-A24B-9157-AEFA5DBCCBB8}" type="slidenum">
              <a:rPr lang="en-US" smtClean="0"/>
              <a:t>5</a:t>
            </a:fld>
            <a:endParaRPr lang="en-US"/>
          </a:p>
        </p:txBody>
      </p:sp>
    </p:spTree>
    <p:extLst>
      <p:ext uri="{BB962C8B-B14F-4D97-AF65-F5344CB8AC3E}">
        <p14:creationId xmlns:p14="http://schemas.microsoft.com/office/powerpoint/2010/main" val="3317013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Longwall</a:t>
            </a:r>
            <a:r>
              <a:rPr lang="en-US" sz="1200" kern="1200" dirty="0" smtClean="0">
                <a:solidFill>
                  <a:schemeClr val="tx1"/>
                </a:solidFill>
                <a:effectLst/>
                <a:latin typeface="+mn-lt"/>
                <a:ea typeface="+mn-ea"/>
                <a:cs typeface="+mn-cs"/>
              </a:rPr>
              <a:t> mining: A modern method of underground coal mining that implements a shearer with a long face of roughly 1000 feet in length. The coal sheered of the wall of the mine is removed from the mine by conveyor belt. This type of mining poses little risk to the </a:t>
            </a:r>
            <a:r>
              <a:rPr lang="en-US" sz="1200" kern="1200" smtClean="0">
                <a:solidFill>
                  <a:schemeClr val="tx1"/>
                </a:solidFill>
                <a:effectLst/>
                <a:latin typeface="+mn-lt"/>
                <a:ea typeface="+mn-ea"/>
                <a:cs typeface="+mn-cs"/>
              </a:rPr>
              <a:t>worker.</a:t>
            </a:r>
          </a:p>
          <a:p>
            <a:endParaRPr lang="en-US" dirty="0" smtClean="0">
              <a:effectLst/>
            </a:endParaRPr>
          </a:p>
          <a:p>
            <a:r>
              <a:rPr lang="en-US" sz="1200" kern="1200" dirty="0" smtClean="0">
                <a:solidFill>
                  <a:schemeClr val="tx1"/>
                </a:solidFill>
                <a:effectLst/>
                <a:latin typeface="+mn-lt"/>
                <a:ea typeface="+mn-ea"/>
                <a:cs typeface="+mn-cs"/>
              </a:rPr>
              <a:t>Continuous mining: Another modern technique that uses a machine with a steel rotating drum that scrapes off coal with metal attached to the drum. This method also poses little risk to the miner.</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998875D-22AB-A24B-9157-AEFA5DBCCBB8}" type="slidenum">
              <a:rPr lang="en-US" smtClean="0"/>
              <a:t>6</a:t>
            </a:fld>
            <a:endParaRPr lang="en-US"/>
          </a:p>
        </p:txBody>
      </p:sp>
    </p:spTree>
    <p:extLst>
      <p:ext uri="{BB962C8B-B14F-4D97-AF65-F5344CB8AC3E}">
        <p14:creationId xmlns:p14="http://schemas.microsoft.com/office/powerpoint/2010/main" val="943806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atmosphere is a globally shared natural resource, and this image illustrates the point. A pool of air pollution has spread out over eastern China and then slipped over the coast like water over a dam. A river of haze flows across the East China Sea past the Korean Peninsula and northeastward toward Japan, where it arcs along the western coastline of the island chain before disappearing out of the scene at upper right. </a:t>
            </a:r>
            <a:br>
              <a:rPr lang="en-US" dirty="0" smtClean="0"/>
            </a:br>
            <a:r>
              <a:rPr lang="en-US" dirty="0" smtClean="0"/>
              <a:t/>
            </a:r>
            <a:br>
              <a:rPr lang="en-US" dirty="0" smtClean="0"/>
            </a:br>
            <a:r>
              <a:rPr lang="en-US" dirty="0" smtClean="0"/>
              <a:t>Rapidly developing China is the </a:t>
            </a:r>
            <a:r>
              <a:rPr lang="en-US" dirty="0" err="1" smtClean="0"/>
              <a:t>world?s</a:t>
            </a:r>
            <a:r>
              <a:rPr lang="en-US" dirty="0" smtClean="0"/>
              <a:t> second largest consumer of energy (the United States is first), and its primary fuel is coal, most of it burned in inefficient power plants that emit large amounts of carbon emissions and sulfur dioxide, which is the precursor to acid rain. Increasing affluence in the country is also giving rise to a vehicle boom. As cities become more and more clogged with cars, skies become more and more clogged with automobile emissions. Scenes such as this one from October 22, 2004, are not uncommon for this region. With the typical Northern Hemisphere ?</a:t>
            </a:r>
            <a:r>
              <a:rPr lang="en-US" dirty="0" err="1" smtClean="0"/>
              <a:t>Westerlies</a:t>
            </a:r>
            <a:r>
              <a:rPr lang="en-US" dirty="0" smtClean="0"/>
              <a:t>? flowing from west to east across the mid-latitudes of the Northern Hemisphere, the air pollution from eastern China regularly spreads to South Korea and Japan and out over the Pacific Ocean. </a:t>
            </a:r>
            <a:br>
              <a:rPr lang="en-US" dirty="0" smtClean="0"/>
            </a:br>
            <a:r>
              <a:rPr lang="en-US" dirty="0" smtClean="0"/>
              <a:t/>
            </a:r>
            <a:br>
              <a:rPr lang="en-US" dirty="0" smtClean="0"/>
            </a:br>
            <a:r>
              <a:rPr lang="en-US" dirty="0" smtClean="0"/>
              <a:t>Trans-boundary pollution occurs in many places across the globe, and most nations are simultaneously sources of pollution for countries downwind, and recipients of another country's pollution. Image courtesy the ASA/Goddard Space Flight Center, and ORBIMAGE </a:t>
            </a:r>
            <a:endParaRPr lang="en-US" dirty="0"/>
          </a:p>
        </p:txBody>
      </p:sp>
      <p:sp>
        <p:nvSpPr>
          <p:cNvPr id="4" name="Slide Number Placeholder 3"/>
          <p:cNvSpPr>
            <a:spLocks noGrp="1"/>
          </p:cNvSpPr>
          <p:nvPr>
            <p:ph type="sldNum" sz="quarter" idx="10"/>
          </p:nvPr>
        </p:nvSpPr>
        <p:spPr/>
        <p:txBody>
          <a:bodyPr/>
          <a:lstStyle/>
          <a:p>
            <a:fld id="{4998875D-22AB-A24B-9157-AEFA5DBCCBB8}" type="slidenum">
              <a:rPr lang="en-US" smtClean="0"/>
              <a:t>9</a:t>
            </a:fld>
            <a:endParaRPr lang="en-US"/>
          </a:p>
        </p:txBody>
      </p:sp>
    </p:spTree>
    <p:extLst>
      <p:ext uri="{BB962C8B-B14F-4D97-AF65-F5344CB8AC3E}">
        <p14:creationId xmlns:p14="http://schemas.microsoft.com/office/powerpoint/2010/main" val="3839174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Coal-fired power plants produce more than 70 percent of China’s </a:t>
            </a:r>
            <a:r>
              <a:rPr lang="en-US" sz="1200" kern="1200" dirty="0" err="1" smtClean="0">
                <a:solidFill>
                  <a:schemeClr val="tx1"/>
                </a:solidFill>
                <a:latin typeface="+mn-lt"/>
                <a:ea typeface="+mn-ea"/>
                <a:cs typeface="+mn-cs"/>
              </a:rPr>
              <a:t>elec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tricity</a:t>
            </a:r>
            <a:r>
              <a:rPr lang="en-US" sz="1200" kern="1200" dirty="0" smtClean="0">
                <a:solidFill>
                  <a:schemeClr val="tx1"/>
                </a:solidFill>
                <a:latin typeface="+mn-lt"/>
                <a:ea typeface="+mn-ea"/>
                <a:cs typeface="+mn-cs"/>
              </a:rPr>
              <a:t>—and its infamous smog and child health issues—recently vault- </a:t>
            </a:r>
            <a:r>
              <a:rPr lang="en-US" sz="1200" kern="1200" dirty="0" err="1" smtClean="0">
                <a:solidFill>
                  <a:schemeClr val="tx1"/>
                </a:solidFill>
                <a:latin typeface="+mn-lt"/>
                <a:ea typeface="+mn-ea"/>
                <a:cs typeface="+mn-cs"/>
              </a:rPr>
              <a:t>ing</a:t>
            </a:r>
            <a:r>
              <a:rPr lang="en-US" sz="1200" kern="1200" dirty="0" smtClean="0">
                <a:solidFill>
                  <a:schemeClr val="tx1"/>
                </a:solidFill>
                <a:latin typeface="+mn-lt"/>
                <a:ea typeface="+mn-ea"/>
                <a:cs typeface="+mn-cs"/>
              </a:rPr>
              <a:t> China past the U.S. as the world’s largest carbon dioxide emitter. I</a:t>
            </a:r>
            <a:endParaRPr lang="en-US" dirty="0" smtClean="0"/>
          </a:p>
          <a:p>
            <a:endParaRPr lang="en-US" dirty="0" smtClean="0"/>
          </a:p>
          <a:p>
            <a:endParaRPr lang="en-US" dirty="0" smtClean="0"/>
          </a:p>
          <a:p>
            <a:r>
              <a:rPr lang="en-US" dirty="0" smtClean="0"/>
              <a:t>As </a:t>
            </a:r>
            <a:r>
              <a:rPr lang="en-US" dirty="0" smtClean="0"/>
              <a:t>we can see from the graph, the radii of aerosols are larger in China.  However, </a:t>
            </a:r>
            <a:r>
              <a:rPr lang="en-US" i="1" dirty="0" smtClean="0"/>
              <a:t>the EPA has determined that smaller particles are actually more harmful than larger particles!</a:t>
            </a:r>
            <a:r>
              <a:rPr lang="en-US" dirty="0" smtClean="0"/>
              <a:t>  Because of this, the EPA did not revise its regulation on particulate matter   less than 10 micrometers (PM10 &lt;10μm.)  This does not mean that China has ‘better’ pollution than the United States.  It simply points to another difference in the type of pollutants in China.      </a:t>
            </a:r>
          </a:p>
          <a:p>
            <a:endParaRPr lang="en-US" dirty="0" smtClean="0"/>
          </a:p>
          <a:p>
            <a:r>
              <a:rPr lang="en-US" dirty="0" smtClean="0"/>
              <a:t>Whereas only 12% of the United States’ energy mix consists of coke and coal, 52% of China’s energy mix consists of coke and coal.  Because coal burns less cleanly than other sources such as oil or natural gas, coal creates more pollution problems.  In addition, the efficiency of coal use in China is about a third lower than the international advanced level. (</a:t>
            </a:r>
            <a:r>
              <a:rPr lang="en-US" dirty="0" err="1" smtClean="0"/>
              <a:t>Zulin</a:t>
            </a:r>
            <a:r>
              <a:rPr lang="en-US" dirty="0" smtClean="0"/>
              <a:t> et al. 2001)   </a:t>
            </a:r>
          </a:p>
          <a:p>
            <a:endParaRPr lang="en-US" dirty="0" smtClean="0"/>
          </a:p>
          <a:p>
            <a:r>
              <a:rPr lang="en-US" dirty="0" smtClean="0"/>
              <a:t>Aerosol particle radius </a:t>
            </a:r>
          </a:p>
          <a:p>
            <a:r>
              <a:rPr lang="en-US" dirty="0" smtClean="0"/>
              <a:t>Nov.</a:t>
            </a:r>
            <a:r>
              <a:rPr lang="en-US" baseline="0" dirty="0" smtClean="0"/>
              <a:t> 1 2006-December 1 2006</a:t>
            </a:r>
            <a:endParaRPr lang="en-US" dirty="0"/>
          </a:p>
        </p:txBody>
      </p:sp>
      <p:sp>
        <p:nvSpPr>
          <p:cNvPr id="4" name="Slide Number Placeholder 3"/>
          <p:cNvSpPr>
            <a:spLocks noGrp="1"/>
          </p:cNvSpPr>
          <p:nvPr>
            <p:ph type="sldNum" sz="quarter" idx="10"/>
          </p:nvPr>
        </p:nvSpPr>
        <p:spPr/>
        <p:txBody>
          <a:bodyPr/>
          <a:lstStyle/>
          <a:p>
            <a:fld id="{4998875D-22AB-A24B-9157-AEFA5DBCCBB8}" type="slidenum">
              <a:rPr lang="en-US" smtClean="0"/>
              <a:t>12</a:t>
            </a:fld>
            <a:endParaRPr lang="en-US"/>
          </a:p>
        </p:txBody>
      </p:sp>
    </p:spTree>
    <p:extLst>
      <p:ext uri="{BB962C8B-B14F-4D97-AF65-F5344CB8AC3E}">
        <p14:creationId xmlns:p14="http://schemas.microsoft.com/office/powerpoint/2010/main" val="1833499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2/17/11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2/17/11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2/17/11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2/17/11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2/17/11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2/17/11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2/17/11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2/17/11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2/17/11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2/17/11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2/17/11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2/17/11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 Id="rId3" Type="http://schemas.openxmlformats.org/officeDocument/2006/relationships/image" Target="../media/image14.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 Id="rId3" Type="http://schemas.openxmlformats.org/officeDocument/2006/relationships/image" Target="../media/image9.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 Id="rId3" Type="http://schemas.openxmlformats.org/officeDocument/2006/relationships/image" Target="../media/image11.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lstStyle/>
          <a:p>
            <a:r>
              <a:rPr lang="en-US" dirty="0" smtClean="0"/>
              <a:t>Coal</a:t>
            </a:r>
            <a:endParaRPr lang="en-US" dirty="0"/>
          </a:p>
        </p:txBody>
      </p:sp>
      <p:sp>
        <p:nvSpPr>
          <p:cNvPr id="3" name="Subtitle 2"/>
          <p:cNvSpPr>
            <a:spLocks noGrp="1"/>
          </p:cNvSpPr>
          <p:nvPr>
            <p:ph type="subTitle" idx="1"/>
          </p:nvPr>
        </p:nvSpPr>
        <p:spPr>
          <a:xfrm>
            <a:off x="1371600" y="3151187"/>
            <a:ext cx="6400800" cy="1752600"/>
          </a:xfrm>
        </p:spPr>
        <p:txBody>
          <a:bodyPr>
            <a:normAutofit/>
          </a:bodyPr>
          <a:lstStyle/>
          <a:p>
            <a:r>
              <a:rPr lang="en-US" sz="2200" dirty="0" smtClean="0"/>
              <a:t>Cassandra Gamm</a:t>
            </a:r>
            <a:endParaRPr lang="en-US" sz="2200" dirty="0"/>
          </a:p>
        </p:txBody>
      </p:sp>
      <p:pic>
        <p:nvPicPr>
          <p:cNvPr id="4" name="Picture 3" descr="coalplu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6800" y="3151187"/>
            <a:ext cx="4448175" cy="2771775"/>
          </a:xfrm>
          <a:prstGeom prst="rect">
            <a:avLst/>
          </a:prstGeom>
        </p:spPr>
      </p:pic>
      <p:sp>
        <p:nvSpPr>
          <p:cNvPr id="5" name="TextBox 4"/>
          <p:cNvSpPr txBox="1"/>
          <p:nvPr/>
        </p:nvSpPr>
        <p:spPr>
          <a:xfrm>
            <a:off x="4195109" y="6519274"/>
            <a:ext cx="5045898" cy="276999"/>
          </a:xfrm>
          <a:prstGeom prst="rect">
            <a:avLst/>
          </a:prstGeom>
          <a:noFill/>
        </p:spPr>
        <p:txBody>
          <a:bodyPr wrap="none" rtlCol="0">
            <a:spAutoFit/>
          </a:bodyPr>
          <a:lstStyle/>
          <a:p>
            <a:r>
              <a:rPr lang="nl-NL" sz="1200" dirty="0"/>
              <a:t>image: </a:t>
            </a:r>
            <a:r>
              <a:rPr lang="en-US" sz="1200" dirty="0" err="1" smtClean="0"/>
              <a:t>www.publicradio.org</a:t>
            </a:r>
            <a:r>
              <a:rPr lang="en-US" sz="1200" dirty="0"/>
              <a:t>/columns/sustainability/</a:t>
            </a:r>
            <a:r>
              <a:rPr lang="en-US" sz="1200" dirty="0" err="1"/>
              <a:t>greenwash</a:t>
            </a:r>
            <a:r>
              <a:rPr lang="en-US" sz="1200" dirty="0"/>
              <a:t>/</a:t>
            </a:r>
            <a:r>
              <a:rPr lang="en-US" sz="1200" dirty="0" err="1"/>
              <a:t>coalplug.jpg</a:t>
            </a:r>
            <a:endParaRPr lang="en-US" sz="1200" dirty="0"/>
          </a:p>
        </p:txBody>
      </p:sp>
    </p:spTree>
    <p:extLst>
      <p:ext uri="{BB962C8B-B14F-4D97-AF65-F5344CB8AC3E}">
        <p14:creationId xmlns:p14="http://schemas.microsoft.com/office/powerpoint/2010/main" val="28519546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6" name="Picture 5" descr="China Air polution.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974" y="2477425"/>
            <a:ext cx="5384635" cy="3854909"/>
          </a:xfrm>
          <a:prstGeom prst="rect">
            <a:avLst/>
          </a:prstGeom>
        </p:spPr>
      </p:pic>
      <p:pic>
        <p:nvPicPr>
          <p:cNvPr id="7" name="Picture 6" descr="China coal stat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753" y="1694860"/>
            <a:ext cx="2841458" cy="4637474"/>
          </a:xfrm>
          <a:prstGeom prst="rect">
            <a:avLst/>
          </a:prstGeom>
        </p:spPr>
      </p:pic>
      <p:sp>
        <p:nvSpPr>
          <p:cNvPr id="8" name="TextBox 7"/>
          <p:cNvSpPr txBox="1"/>
          <p:nvPr/>
        </p:nvSpPr>
        <p:spPr>
          <a:xfrm>
            <a:off x="5460989" y="6541141"/>
            <a:ext cx="3429620" cy="276999"/>
          </a:xfrm>
          <a:prstGeom prst="rect">
            <a:avLst/>
          </a:prstGeom>
          <a:noFill/>
        </p:spPr>
        <p:txBody>
          <a:bodyPr wrap="none" rtlCol="0">
            <a:spAutoFit/>
          </a:bodyPr>
          <a:lstStyle/>
          <a:p>
            <a:r>
              <a:rPr lang="en-US" sz="1200" dirty="0" smtClean="0"/>
              <a:t>Images: China’s Energy Paradox, Scientific American</a:t>
            </a:r>
            <a:endParaRPr lang="en-US" sz="1200" dirty="0"/>
          </a:p>
        </p:txBody>
      </p:sp>
      <p:sp>
        <p:nvSpPr>
          <p:cNvPr id="9" name="TextBox 8"/>
          <p:cNvSpPr txBox="1"/>
          <p:nvPr/>
        </p:nvSpPr>
        <p:spPr>
          <a:xfrm>
            <a:off x="3505975" y="1417638"/>
            <a:ext cx="5180826" cy="1200329"/>
          </a:xfrm>
          <a:prstGeom prst="rect">
            <a:avLst/>
          </a:prstGeom>
          <a:noFill/>
        </p:spPr>
        <p:txBody>
          <a:bodyPr wrap="square" rtlCol="0">
            <a:spAutoFit/>
          </a:bodyPr>
          <a:lstStyle/>
          <a:p>
            <a:pPr marL="285750" indent="-285750">
              <a:buFont typeface="Arial"/>
              <a:buChar char="•"/>
            </a:pPr>
            <a:r>
              <a:rPr lang="en-US" dirty="0" smtClean="0"/>
              <a:t>Coal generates 75% of China’s electricity</a:t>
            </a:r>
          </a:p>
          <a:p>
            <a:pPr marL="285750" indent="-285750">
              <a:buFont typeface="Arial"/>
              <a:buChar char="•"/>
            </a:pPr>
            <a:r>
              <a:rPr lang="en-US" dirty="0" smtClean="0"/>
              <a:t>China consumes 2.5 billion tons of coal per year,  as </a:t>
            </a:r>
            <a:r>
              <a:rPr lang="en-US" dirty="0"/>
              <a:t>of </a:t>
            </a:r>
            <a:r>
              <a:rPr lang="en-US" dirty="0" smtClean="0"/>
              <a:t>2007</a:t>
            </a:r>
            <a:r>
              <a:rPr lang="en-US" dirty="0"/>
              <a:t>.</a:t>
            </a:r>
            <a:endParaRPr lang="en-US" dirty="0" smtClean="0"/>
          </a:p>
          <a:p>
            <a:endParaRPr lang="en-US" dirty="0"/>
          </a:p>
        </p:txBody>
      </p:sp>
    </p:spTree>
    <p:extLst>
      <p:ext uri="{BB962C8B-B14F-4D97-AF65-F5344CB8AC3E}">
        <p14:creationId xmlns:p14="http://schemas.microsoft.com/office/powerpoint/2010/main" val="1471835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Pursue</a:t>
            </a:r>
            <a:endParaRPr lang="en-US" dirty="0"/>
          </a:p>
        </p:txBody>
      </p:sp>
      <p:sp>
        <p:nvSpPr>
          <p:cNvPr id="3" name="Content Placeholder 2"/>
          <p:cNvSpPr>
            <a:spLocks noGrp="1"/>
          </p:cNvSpPr>
          <p:nvPr>
            <p:ph idx="1"/>
          </p:nvPr>
        </p:nvSpPr>
        <p:spPr/>
        <p:txBody>
          <a:bodyPr>
            <a:normAutofit/>
          </a:bodyPr>
          <a:lstStyle/>
          <a:p>
            <a:r>
              <a:rPr lang="en-US" i="1" dirty="0"/>
              <a:t>Carbon Capture and Storage (CCS</a:t>
            </a:r>
            <a:r>
              <a:rPr lang="en-US" i="1" dirty="0" smtClean="0"/>
              <a:t>)</a:t>
            </a:r>
          </a:p>
          <a:p>
            <a:pPr lvl="1"/>
            <a:r>
              <a:rPr lang="en-US" i="1" dirty="0" smtClean="0"/>
              <a:t>Risks</a:t>
            </a:r>
          </a:p>
          <a:p>
            <a:pPr lvl="1"/>
            <a:r>
              <a:rPr lang="en-US" i="1" dirty="0" smtClean="0"/>
              <a:t>Costs and Benefits</a:t>
            </a:r>
          </a:p>
          <a:p>
            <a:pPr lvl="1"/>
            <a:r>
              <a:rPr lang="en-US" i="1" dirty="0" smtClean="0"/>
              <a:t>Potential </a:t>
            </a:r>
          </a:p>
          <a:p>
            <a:r>
              <a:rPr lang="en-US" i="1" dirty="0" smtClean="0"/>
              <a:t>Zero Emission Coal Plants</a:t>
            </a:r>
          </a:p>
          <a:p>
            <a:pPr lvl="1"/>
            <a:r>
              <a:rPr lang="en-US" i="1" dirty="0" smtClean="0"/>
              <a:t>Future of coal in US?</a:t>
            </a:r>
          </a:p>
          <a:p>
            <a:pPr lvl="2"/>
            <a:r>
              <a:rPr lang="en-US" i="1" dirty="0" smtClean="0"/>
              <a:t>US </a:t>
            </a:r>
            <a:r>
              <a:rPr lang="en-US" i="1" dirty="0" err="1" smtClean="0"/>
              <a:t>FutureGen</a:t>
            </a:r>
            <a:r>
              <a:rPr lang="en-US" i="1" dirty="0" smtClean="0"/>
              <a:t> Coal plant</a:t>
            </a:r>
          </a:p>
          <a:p>
            <a:pPr lvl="1"/>
            <a:r>
              <a:rPr lang="en-US" i="1" dirty="0" smtClean="0"/>
              <a:t>China’s </a:t>
            </a:r>
            <a:r>
              <a:rPr lang="en-US" i="1" dirty="0" err="1" smtClean="0"/>
              <a:t>GreenGen</a:t>
            </a:r>
            <a:r>
              <a:rPr lang="en-US" i="1" dirty="0" smtClean="0"/>
              <a:t> IGCC</a:t>
            </a:r>
            <a:r>
              <a:rPr lang="en-US" i="1" dirty="0"/>
              <a:t> </a:t>
            </a:r>
            <a:r>
              <a:rPr lang="en-US" i="1" dirty="0" smtClean="0"/>
              <a:t>Coal Plant</a:t>
            </a:r>
            <a:r>
              <a:rPr lang="en-US" dirty="0" smtClean="0"/>
              <a:t> </a:t>
            </a:r>
            <a:r>
              <a:rPr lang="en-US" sz="2000" i="1" dirty="0" smtClean="0"/>
              <a:t>(</a:t>
            </a:r>
            <a:r>
              <a:rPr lang="en-US" sz="2000" dirty="0"/>
              <a:t>Integrated Gasification Combined </a:t>
            </a:r>
            <a:r>
              <a:rPr lang="en-US" sz="2000" dirty="0" smtClean="0"/>
              <a:t>Cycle)</a:t>
            </a:r>
          </a:p>
          <a:p>
            <a:pPr marL="457200" lvl="1" indent="0">
              <a:buNone/>
            </a:pPr>
            <a:endParaRPr lang="en-US" sz="2000" dirty="0"/>
          </a:p>
        </p:txBody>
      </p:sp>
      <p:pic>
        <p:nvPicPr>
          <p:cNvPr id="4" name="Picture 3" descr="clean-coal-with-sunglass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773" y="2321476"/>
            <a:ext cx="2462027" cy="2319777"/>
          </a:xfrm>
          <a:prstGeom prst="rect">
            <a:avLst/>
          </a:prstGeom>
        </p:spPr>
      </p:pic>
      <p:sp>
        <p:nvSpPr>
          <p:cNvPr id="6" name="TextBox 5"/>
          <p:cNvSpPr txBox="1"/>
          <p:nvPr/>
        </p:nvSpPr>
        <p:spPr>
          <a:xfrm>
            <a:off x="7053844" y="6488668"/>
            <a:ext cx="1787669" cy="276999"/>
          </a:xfrm>
          <a:prstGeom prst="rect">
            <a:avLst/>
          </a:prstGeom>
          <a:noFill/>
        </p:spPr>
        <p:txBody>
          <a:bodyPr wrap="none" rtlCol="0">
            <a:spAutoFit/>
          </a:bodyPr>
          <a:lstStyle/>
          <a:p>
            <a:r>
              <a:rPr lang="nl-NL" sz="1200" dirty="0"/>
              <a:t>image: </a:t>
            </a:r>
            <a:r>
              <a:rPr lang="nl-NL" sz="1200" dirty="0" err="1"/>
              <a:t>www.talkgreen.ca</a:t>
            </a:r>
            <a:endParaRPr lang="en-US" sz="1200" dirty="0"/>
          </a:p>
        </p:txBody>
      </p:sp>
    </p:spTree>
    <p:extLst>
      <p:ext uri="{BB962C8B-B14F-4D97-AF65-F5344CB8AC3E}">
        <p14:creationId xmlns:p14="http://schemas.microsoft.com/office/powerpoint/2010/main" val="939488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Aerosol P</a:t>
            </a:r>
            <a:r>
              <a:rPr lang="en-US" dirty="0" smtClean="0"/>
              <a:t>article Radius: LA vs. China</a:t>
            </a:r>
            <a:endParaRPr lang="en-US" dirty="0"/>
          </a:p>
        </p:txBody>
      </p:sp>
      <p:pic>
        <p:nvPicPr>
          <p:cNvPr id="5" name="Content Placeholder 4" descr="pollution_LA_partlcle_size.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5479" t="13336" r="18018" b="15390"/>
          <a:stretch/>
        </p:blipFill>
        <p:spPr>
          <a:xfrm>
            <a:off x="0" y="1417638"/>
            <a:ext cx="4337540" cy="3486516"/>
          </a:xfrm>
        </p:spPr>
      </p:pic>
      <p:sp>
        <p:nvSpPr>
          <p:cNvPr id="4" name="Rectangle 3"/>
          <p:cNvSpPr/>
          <p:nvPr/>
        </p:nvSpPr>
        <p:spPr>
          <a:xfrm>
            <a:off x="952451" y="6488668"/>
            <a:ext cx="7227425" cy="276999"/>
          </a:xfrm>
          <a:prstGeom prst="rect">
            <a:avLst/>
          </a:prstGeom>
        </p:spPr>
        <p:txBody>
          <a:bodyPr wrap="square">
            <a:spAutoFit/>
          </a:bodyPr>
          <a:lstStyle/>
          <a:p>
            <a:r>
              <a:rPr lang="fi-FI" sz="1200" dirty="0" err="1" smtClean="0"/>
              <a:t>Images</a:t>
            </a:r>
            <a:r>
              <a:rPr lang="fi-FI" sz="1200" dirty="0" smtClean="0"/>
              <a:t>: http</a:t>
            </a:r>
            <a:r>
              <a:rPr lang="fi-FI" sz="1200" dirty="0"/>
              <a:t>://disc.sci.gsfc.nasa.gov/oceancolor/additional/science-focus/locus/index.shtml/air_pollution.shtml</a:t>
            </a:r>
            <a:endParaRPr lang="en-US" sz="1200" dirty="0"/>
          </a:p>
        </p:txBody>
      </p:sp>
      <p:pic>
        <p:nvPicPr>
          <p:cNvPr id="6" name="Picture 5" descr="pollution_china_particle_size.jpg"/>
          <p:cNvPicPr>
            <a:picLocks noChangeAspect="1"/>
          </p:cNvPicPr>
          <p:nvPr/>
        </p:nvPicPr>
        <p:blipFill rotWithShape="1">
          <a:blip r:embed="rId4">
            <a:extLst>
              <a:ext uri="{28A0092B-C50C-407E-A947-70E740481C1C}">
                <a14:useLocalDpi xmlns:a14="http://schemas.microsoft.com/office/drawing/2010/main" val="0"/>
              </a:ext>
            </a:extLst>
          </a:blip>
          <a:srcRect l="12250" t="11244" r="15651" b="15218"/>
          <a:stretch/>
        </p:blipFill>
        <p:spPr>
          <a:xfrm>
            <a:off x="4036648" y="2658414"/>
            <a:ext cx="4493845" cy="3437586"/>
          </a:xfrm>
          <a:prstGeom prst="rect">
            <a:avLst/>
          </a:prstGeom>
        </p:spPr>
      </p:pic>
      <p:pic>
        <p:nvPicPr>
          <p:cNvPr id="7" name="Picture 6" descr="pollution_LA_partlcle_size.jpg"/>
          <p:cNvPicPr>
            <a:picLocks noChangeAspect="1"/>
          </p:cNvPicPr>
          <p:nvPr/>
        </p:nvPicPr>
        <p:blipFill rotWithShape="1">
          <a:blip r:embed="rId3">
            <a:extLst>
              <a:ext uri="{28A0092B-C50C-407E-A947-70E740481C1C}">
                <a14:useLocalDpi xmlns:a14="http://schemas.microsoft.com/office/drawing/2010/main" val="0"/>
              </a:ext>
            </a:extLst>
          </a:blip>
          <a:srcRect l="2564" t="13106" r="89584" b="15955"/>
          <a:stretch/>
        </p:blipFill>
        <p:spPr>
          <a:xfrm>
            <a:off x="8464063" y="1417638"/>
            <a:ext cx="648785" cy="4396154"/>
          </a:xfrm>
          <a:prstGeom prst="rect">
            <a:avLst/>
          </a:prstGeom>
        </p:spPr>
      </p:pic>
      <p:sp>
        <p:nvSpPr>
          <p:cNvPr id="8" name="Rectangle 7"/>
          <p:cNvSpPr/>
          <p:nvPr/>
        </p:nvSpPr>
        <p:spPr>
          <a:xfrm>
            <a:off x="649964" y="5444460"/>
            <a:ext cx="2743885" cy="369332"/>
          </a:xfrm>
          <a:prstGeom prst="rect">
            <a:avLst/>
          </a:prstGeom>
        </p:spPr>
        <p:txBody>
          <a:bodyPr wrap="none">
            <a:spAutoFit/>
          </a:bodyPr>
          <a:lstStyle/>
          <a:p>
            <a:r>
              <a:rPr lang="en-US" dirty="0"/>
              <a:t>Nov. </a:t>
            </a:r>
            <a:r>
              <a:rPr lang="en-US" dirty="0" smtClean="0"/>
              <a:t>1, 2006 – Dec. 1, </a:t>
            </a:r>
            <a:r>
              <a:rPr lang="en-US" dirty="0"/>
              <a:t>2006</a:t>
            </a:r>
          </a:p>
        </p:txBody>
      </p:sp>
    </p:spTree>
    <p:extLst>
      <p:ext uri="{BB962C8B-B14F-4D97-AF65-F5344CB8AC3E}">
        <p14:creationId xmlns:p14="http://schemas.microsoft.com/office/powerpoint/2010/main" val="31636976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 to Pursue</a:t>
            </a:r>
            <a:endParaRPr lang="en-US" sz="3300" i="1" dirty="0"/>
          </a:p>
        </p:txBody>
      </p:sp>
      <p:pic>
        <p:nvPicPr>
          <p:cNvPr id="4" name="Content Placeholder 3" descr="Geologic Sequestration of CO2.tiff"/>
          <p:cNvPicPr>
            <a:picLocks noGrp="1" noChangeAspect="1"/>
          </p:cNvPicPr>
          <p:nvPr>
            <p:ph idx="1"/>
          </p:nvPr>
        </p:nvPicPr>
        <p:blipFill rotWithShape="1">
          <a:blip r:embed="rId2">
            <a:extLst>
              <a:ext uri="{28A0092B-C50C-407E-A947-70E740481C1C}">
                <a14:useLocalDpi xmlns:a14="http://schemas.microsoft.com/office/drawing/2010/main" val="0"/>
              </a:ext>
            </a:extLst>
          </a:blip>
          <a:srcRect t="15575" b="3205"/>
          <a:stretch/>
        </p:blipFill>
        <p:spPr>
          <a:xfrm>
            <a:off x="4120944" y="3841578"/>
            <a:ext cx="4397826" cy="2567037"/>
          </a:xfrm>
        </p:spPr>
      </p:pic>
      <p:sp>
        <p:nvSpPr>
          <p:cNvPr id="5" name="Rectangle 4"/>
          <p:cNvSpPr/>
          <p:nvPr/>
        </p:nvSpPr>
        <p:spPr>
          <a:xfrm>
            <a:off x="2559538" y="6581001"/>
            <a:ext cx="6584462" cy="276999"/>
          </a:xfrm>
          <a:prstGeom prst="rect">
            <a:avLst/>
          </a:prstGeom>
        </p:spPr>
        <p:txBody>
          <a:bodyPr wrap="square">
            <a:spAutoFit/>
          </a:bodyPr>
          <a:lstStyle/>
          <a:p>
            <a:r>
              <a:rPr lang="en-US" sz="1200" dirty="0" smtClean="0"/>
              <a:t>Image: http</a:t>
            </a:r>
            <a:r>
              <a:rPr lang="en-US" sz="1200" dirty="0"/>
              <a:t>://</a:t>
            </a:r>
            <a:r>
              <a:rPr lang="en-US" sz="1200" dirty="0" err="1"/>
              <a:t>www.ucsusa.org</a:t>
            </a:r>
            <a:r>
              <a:rPr lang="en-US" sz="1200" dirty="0"/>
              <a:t>/assets/documents/</a:t>
            </a:r>
            <a:r>
              <a:rPr lang="en-US" sz="1200" dirty="0" err="1"/>
              <a:t>clean_energy</a:t>
            </a:r>
            <a:r>
              <a:rPr lang="en-US" sz="1200" dirty="0"/>
              <a:t>/Coal-power-in-a-warming-</a:t>
            </a:r>
            <a:r>
              <a:rPr lang="en-US" sz="1200" dirty="0" err="1"/>
              <a:t>world.pdf</a:t>
            </a:r>
            <a:endParaRPr lang="en-US" sz="1200" dirty="0"/>
          </a:p>
        </p:txBody>
      </p:sp>
    </p:spTree>
    <p:extLst>
      <p:ext uri="{BB962C8B-B14F-4D97-AF65-F5344CB8AC3E}">
        <p14:creationId xmlns:p14="http://schemas.microsoft.com/office/powerpoint/2010/main" val="316049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 e</a:t>
            </a:r>
            <a:r>
              <a:rPr lang="en-US" dirty="0" smtClean="0"/>
              <a:t>lectricity generation, </a:t>
            </a:r>
            <a:r>
              <a:rPr lang="en-US" dirty="0" smtClean="0"/>
              <a:t>by fuel</a:t>
            </a:r>
            <a:endParaRPr lang="en-US" dirty="0"/>
          </a:p>
        </p:txBody>
      </p:sp>
      <p:pic>
        <p:nvPicPr>
          <p:cNvPr id="6" name="Picture 5" descr="Electricity generation by fuel.jpg"/>
          <p:cNvPicPr>
            <a:picLocks noChangeAspect="1"/>
          </p:cNvPicPr>
          <p:nvPr/>
        </p:nvPicPr>
        <p:blipFill rotWithShape="1">
          <a:blip r:embed="rId2">
            <a:extLst>
              <a:ext uri="{28A0092B-C50C-407E-A947-70E740481C1C}">
                <a14:useLocalDpi xmlns:a14="http://schemas.microsoft.com/office/drawing/2010/main" val="0"/>
              </a:ext>
            </a:extLst>
          </a:blip>
          <a:srcRect t="7531"/>
          <a:stretch/>
        </p:blipFill>
        <p:spPr>
          <a:xfrm>
            <a:off x="1734359" y="1600199"/>
            <a:ext cx="5619262" cy="4525963"/>
          </a:xfrm>
          <a:prstGeom prst="rect">
            <a:avLst/>
          </a:prstGeom>
        </p:spPr>
      </p:pic>
      <p:sp>
        <p:nvSpPr>
          <p:cNvPr id="7" name="Rectangle 6"/>
          <p:cNvSpPr/>
          <p:nvPr/>
        </p:nvSpPr>
        <p:spPr>
          <a:xfrm>
            <a:off x="2969846" y="6488668"/>
            <a:ext cx="6174154" cy="276999"/>
          </a:xfrm>
          <a:prstGeom prst="rect">
            <a:avLst/>
          </a:prstGeom>
        </p:spPr>
        <p:txBody>
          <a:bodyPr wrap="square">
            <a:spAutoFit/>
          </a:bodyPr>
          <a:lstStyle/>
          <a:p>
            <a:pPr algn="r"/>
            <a:r>
              <a:rPr lang="en-US" sz="1200" dirty="0" smtClean="0"/>
              <a:t>Image: http</a:t>
            </a:r>
            <a:r>
              <a:rPr lang="en-US" sz="1200" dirty="0"/>
              <a:t>://</a:t>
            </a:r>
            <a:r>
              <a:rPr lang="en-US" sz="1200" dirty="0" err="1"/>
              <a:t>www.eia.doe.gov</a:t>
            </a:r>
            <a:r>
              <a:rPr lang="en-US" sz="1200" dirty="0"/>
              <a:t>/forecasts/</a:t>
            </a:r>
            <a:r>
              <a:rPr lang="en-US" sz="1200" dirty="0" err="1"/>
              <a:t>aeo</a:t>
            </a:r>
            <a:r>
              <a:rPr lang="en-US" sz="1200" dirty="0"/>
              <a:t>/</a:t>
            </a:r>
            <a:r>
              <a:rPr lang="en-US" sz="1200" dirty="0" err="1"/>
              <a:t>early_elecgen.cfm</a:t>
            </a:r>
            <a:endParaRPr lang="en-US" sz="1200" dirty="0"/>
          </a:p>
        </p:txBody>
      </p:sp>
    </p:spTree>
    <p:extLst>
      <p:ext uri="{BB962C8B-B14F-4D97-AF65-F5344CB8AC3E}">
        <p14:creationId xmlns:p14="http://schemas.microsoft.com/office/powerpoint/2010/main" val="23708687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Coal</a:t>
            </a:r>
            <a:endParaRPr lang="en-US" dirty="0"/>
          </a:p>
        </p:txBody>
      </p:sp>
      <p:pic>
        <p:nvPicPr>
          <p:cNvPr id="4" name="Picture 3" descr="coal-reserves.gif"/>
          <p:cNvPicPr>
            <a:picLocks noChangeAspect="1"/>
          </p:cNvPicPr>
          <p:nvPr/>
        </p:nvPicPr>
        <p:blipFill rotWithShape="1">
          <a:blip r:embed="rId3">
            <a:extLst>
              <a:ext uri="{28A0092B-C50C-407E-A947-70E740481C1C}">
                <a14:useLocalDpi xmlns:a14="http://schemas.microsoft.com/office/drawing/2010/main" val="0"/>
              </a:ext>
            </a:extLst>
          </a:blip>
          <a:srcRect t="20727" r="52765" b="926"/>
          <a:stretch/>
        </p:blipFill>
        <p:spPr>
          <a:xfrm>
            <a:off x="5679426" y="2163464"/>
            <a:ext cx="3012517" cy="3606379"/>
          </a:xfrm>
          <a:prstGeom prst="rect">
            <a:avLst/>
          </a:prstGeom>
        </p:spPr>
      </p:pic>
      <p:sp>
        <p:nvSpPr>
          <p:cNvPr id="8" name="TextBox 7"/>
          <p:cNvSpPr txBox="1"/>
          <p:nvPr/>
        </p:nvSpPr>
        <p:spPr>
          <a:xfrm>
            <a:off x="7580923" y="4806462"/>
            <a:ext cx="184666" cy="369332"/>
          </a:xfrm>
          <a:prstGeom prst="rect">
            <a:avLst/>
          </a:prstGeom>
          <a:noFill/>
        </p:spPr>
        <p:txBody>
          <a:bodyPr wrap="none" rtlCol="0">
            <a:spAutoFit/>
          </a:bodyPr>
          <a:lstStyle/>
          <a:p>
            <a:endParaRPr lang="en-US" dirty="0"/>
          </a:p>
        </p:txBody>
      </p:sp>
      <p:pic>
        <p:nvPicPr>
          <p:cNvPr id="9" name="Picture 8" descr="Industry Fuel Costs.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132" y="2163464"/>
            <a:ext cx="5263856" cy="3606379"/>
          </a:xfrm>
          <a:prstGeom prst="rect">
            <a:avLst/>
          </a:prstGeom>
        </p:spPr>
      </p:pic>
      <p:sp>
        <p:nvSpPr>
          <p:cNvPr id="11" name="TextBox 10"/>
          <p:cNvSpPr txBox="1"/>
          <p:nvPr/>
        </p:nvSpPr>
        <p:spPr>
          <a:xfrm>
            <a:off x="4558415" y="6525846"/>
            <a:ext cx="4585585" cy="276999"/>
          </a:xfrm>
          <a:prstGeom prst="rect">
            <a:avLst/>
          </a:prstGeom>
          <a:noFill/>
        </p:spPr>
        <p:txBody>
          <a:bodyPr wrap="none" rtlCol="0">
            <a:spAutoFit/>
          </a:bodyPr>
          <a:lstStyle/>
          <a:p>
            <a:r>
              <a:rPr lang="en-US" sz="1200" dirty="0" smtClean="0"/>
              <a:t>Image: http</a:t>
            </a:r>
            <a:r>
              <a:rPr lang="en-US" sz="1200" dirty="0"/>
              <a:t>://</a:t>
            </a:r>
            <a:r>
              <a:rPr lang="en-US" sz="1200" dirty="0" err="1"/>
              <a:t>www.eia.doe.gov</a:t>
            </a:r>
            <a:r>
              <a:rPr lang="en-US" sz="1200" dirty="0"/>
              <a:t>/</a:t>
            </a:r>
            <a:r>
              <a:rPr lang="en-US" sz="1200" dirty="0" err="1"/>
              <a:t>cneaf</a:t>
            </a:r>
            <a:r>
              <a:rPr lang="en-US" sz="1200" dirty="0"/>
              <a:t>/electricity/</a:t>
            </a:r>
            <a:r>
              <a:rPr lang="en-US" sz="1200" dirty="0" err="1"/>
              <a:t>epm</a:t>
            </a:r>
            <a:r>
              <a:rPr lang="en-US" sz="1200" dirty="0"/>
              <a:t>/</a:t>
            </a:r>
            <a:r>
              <a:rPr lang="en-US" sz="1200" dirty="0" err="1"/>
              <a:t>epm_sum.html</a:t>
            </a:r>
            <a:endParaRPr lang="en-US" sz="1200" dirty="0"/>
          </a:p>
        </p:txBody>
      </p:sp>
      <p:sp>
        <p:nvSpPr>
          <p:cNvPr id="5" name="TextBox 4"/>
          <p:cNvSpPr txBox="1"/>
          <p:nvPr/>
        </p:nvSpPr>
        <p:spPr>
          <a:xfrm>
            <a:off x="3222991" y="1609466"/>
            <a:ext cx="2670848" cy="369332"/>
          </a:xfrm>
          <a:prstGeom prst="rect">
            <a:avLst/>
          </a:prstGeom>
          <a:noFill/>
        </p:spPr>
        <p:txBody>
          <a:bodyPr wrap="none" rtlCol="0">
            <a:spAutoFit/>
          </a:bodyPr>
          <a:lstStyle/>
          <a:p>
            <a:r>
              <a:rPr lang="en-US" dirty="0" smtClean="0"/>
              <a:t>Coal is Cheap and Plentiful</a:t>
            </a:r>
            <a:endParaRPr lang="en-US" dirty="0"/>
          </a:p>
        </p:txBody>
      </p:sp>
    </p:spTree>
    <p:extLst>
      <p:ext uri="{BB962C8B-B14F-4D97-AF65-F5344CB8AC3E}">
        <p14:creationId xmlns:p14="http://schemas.microsoft.com/office/powerpoint/2010/main" val="257630355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USenergy_consumption&amp;carbon_dioxide_emissions.jpg"/>
          <p:cNvPicPr>
            <a:picLocks noGrp="1" noChangeAspect="1"/>
          </p:cNvPicPr>
          <p:nvPr>
            <p:ph idx="1"/>
          </p:nvPr>
        </p:nvPicPr>
        <p:blipFill rotWithShape="1">
          <a:blip r:embed="rId2">
            <a:extLst>
              <a:ext uri="{28A0092B-C50C-407E-A947-70E740481C1C}">
                <a14:useLocalDpi xmlns:a14="http://schemas.microsoft.com/office/drawing/2010/main" val="0"/>
              </a:ext>
            </a:extLst>
          </a:blip>
          <a:srcRect t="-798" b="132"/>
          <a:stretch/>
        </p:blipFill>
        <p:spPr>
          <a:xfrm>
            <a:off x="457200" y="851023"/>
            <a:ext cx="8229600" cy="5177692"/>
          </a:xfrm>
        </p:spPr>
      </p:pic>
    </p:spTree>
    <p:extLst>
      <p:ext uri="{BB962C8B-B14F-4D97-AF65-F5344CB8AC3E}">
        <p14:creationId xmlns:p14="http://schemas.microsoft.com/office/powerpoint/2010/main" val="398369131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a:t>
            </a:r>
            <a:endParaRPr lang="en-US" dirty="0"/>
          </a:p>
        </p:txBody>
      </p:sp>
      <p:sp>
        <p:nvSpPr>
          <p:cNvPr id="3" name="Content Placeholder 2"/>
          <p:cNvSpPr>
            <a:spLocks noGrp="1"/>
          </p:cNvSpPr>
          <p:nvPr>
            <p:ph idx="1"/>
          </p:nvPr>
        </p:nvSpPr>
        <p:spPr/>
        <p:txBody>
          <a:bodyPr/>
          <a:lstStyle/>
          <a:p>
            <a:r>
              <a:rPr lang="en-US" dirty="0"/>
              <a:t>CO</a:t>
            </a:r>
            <a:r>
              <a:rPr lang="en-US" baseline="-25000" dirty="0"/>
              <a:t>2 </a:t>
            </a:r>
            <a:r>
              <a:rPr lang="en-US" dirty="0" smtClean="0"/>
              <a:t>emissions</a:t>
            </a:r>
          </a:p>
          <a:p>
            <a:r>
              <a:rPr lang="en-US" dirty="0" smtClean="0"/>
              <a:t>Health impacts</a:t>
            </a:r>
          </a:p>
          <a:p>
            <a:r>
              <a:rPr lang="en-US" dirty="0" smtClean="0"/>
              <a:t>Environmental impacts</a:t>
            </a:r>
          </a:p>
          <a:p>
            <a:pPr lvl="1"/>
            <a:r>
              <a:rPr lang="en-US" dirty="0"/>
              <a:t>Acid </a:t>
            </a:r>
            <a:r>
              <a:rPr lang="en-US" dirty="0" smtClean="0"/>
              <a:t>Rain</a:t>
            </a:r>
          </a:p>
          <a:p>
            <a:pPr lvl="1"/>
            <a:r>
              <a:rPr lang="en-US" dirty="0" smtClean="0"/>
              <a:t>Air pollution</a:t>
            </a:r>
            <a:endParaRPr lang="en-US" dirty="0"/>
          </a:p>
          <a:p>
            <a:pPr lvl="1"/>
            <a:r>
              <a:rPr lang="en-US" dirty="0"/>
              <a:t>Water </a:t>
            </a:r>
            <a:r>
              <a:rPr lang="en-US" dirty="0" smtClean="0"/>
              <a:t>pollution</a:t>
            </a:r>
            <a:endParaRPr lang="en-US" dirty="0"/>
          </a:p>
          <a:p>
            <a:pPr lvl="1"/>
            <a:endParaRPr lang="en-US" dirty="0"/>
          </a:p>
        </p:txBody>
      </p:sp>
      <p:pic>
        <p:nvPicPr>
          <p:cNvPr id="4" name="Picture 3" descr="Coal Plant.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7557" y="1417638"/>
            <a:ext cx="4081681" cy="5119934"/>
          </a:xfrm>
          <a:prstGeom prst="rect">
            <a:avLst/>
          </a:prstGeom>
        </p:spPr>
      </p:pic>
      <p:sp>
        <p:nvSpPr>
          <p:cNvPr id="5" name="Rectangle 4"/>
          <p:cNvSpPr/>
          <p:nvPr/>
        </p:nvSpPr>
        <p:spPr>
          <a:xfrm>
            <a:off x="230069" y="6581001"/>
            <a:ext cx="8653681" cy="276999"/>
          </a:xfrm>
          <a:prstGeom prst="rect">
            <a:avLst/>
          </a:prstGeom>
        </p:spPr>
        <p:txBody>
          <a:bodyPr wrap="square">
            <a:spAutoFit/>
          </a:bodyPr>
          <a:lstStyle/>
          <a:p>
            <a:r>
              <a:rPr lang="en-US" sz="1200" dirty="0"/>
              <a:t>Image: http://</a:t>
            </a:r>
            <a:r>
              <a:rPr lang="en-US" sz="1200" dirty="0" err="1"/>
              <a:t>www.ucsusa.org</a:t>
            </a:r>
            <a:r>
              <a:rPr lang="en-US" sz="1200" dirty="0"/>
              <a:t>/assets/documents/</a:t>
            </a:r>
            <a:r>
              <a:rPr lang="en-US" sz="1200" dirty="0" err="1"/>
              <a:t>clean_energy</a:t>
            </a:r>
            <a:r>
              <a:rPr lang="en-US" sz="1200" dirty="0"/>
              <a:t>/Coal-power-in-a-warming-</a:t>
            </a:r>
            <a:r>
              <a:rPr lang="en-US" sz="1200" dirty="0" err="1"/>
              <a:t>world.pdf</a:t>
            </a:r>
            <a:endParaRPr lang="en-US" sz="1200" dirty="0"/>
          </a:p>
        </p:txBody>
      </p:sp>
    </p:spTree>
    <p:extLst>
      <p:ext uri="{BB962C8B-B14F-4D97-AF65-F5344CB8AC3E}">
        <p14:creationId xmlns:p14="http://schemas.microsoft.com/office/powerpoint/2010/main" val="27514550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Mining</a:t>
            </a:r>
            <a:endParaRPr lang="en-US" dirty="0"/>
          </a:p>
        </p:txBody>
      </p:sp>
      <p:sp>
        <p:nvSpPr>
          <p:cNvPr id="3" name="Content Placeholder 2"/>
          <p:cNvSpPr>
            <a:spLocks noGrp="1"/>
          </p:cNvSpPr>
          <p:nvPr>
            <p:ph idx="1"/>
          </p:nvPr>
        </p:nvSpPr>
        <p:spPr/>
        <p:txBody>
          <a:bodyPr/>
          <a:lstStyle/>
          <a:p>
            <a:r>
              <a:rPr lang="en-US" dirty="0" smtClean="0"/>
              <a:t>Mountaintop Removal</a:t>
            </a:r>
          </a:p>
          <a:p>
            <a:pPr lvl="1"/>
            <a:r>
              <a:rPr lang="en-US" dirty="0" smtClean="0"/>
              <a:t>Appalachian region</a:t>
            </a:r>
            <a:endParaRPr lang="en-US" dirty="0"/>
          </a:p>
          <a:p>
            <a:pPr lvl="2"/>
            <a:r>
              <a:rPr lang="en-US" dirty="0" smtClean="0"/>
              <a:t>Erosion</a:t>
            </a:r>
            <a:endParaRPr lang="en-US" dirty="0"/>
          </a:p>
          <a:p>
            <a:pPr lvl="2"/>
            <a:r>
              <a:rPr lang="en-US" dirty="0" smtClean="0"/>
              <a:t>Water pollution</a:t>
            </a:r>
          </a:p>
          <a:p>
            <a:pPr lvl="2"/>
            <a:r>
              <a:rPr lang="en-US" dirty="0" smtClean="0"/>
              <a:t>Noise</a:t>
            </a:r>
          </a:p>
          <a:p>
            <a:pPr lvl="2"/>
            <a:endParaRPr lang="en-US" dirty="0" smtClean="0"/>
          </a:p>
          <a:p>
            <a:r>
              <a:rPr lang="en-US" dirty="0" smtClean="0"/>
              <a:t>Underground mining</a:t>
            </a:r>
          </a:p>
          <a:p>
            <a:pPr lvl="1"/>
            <a:r>
              <a:rPr lang="en-US" dirty="0" smtClean="0"/>
              <a:t>China</a:t>
            </a:r>
            <a:endParaRPr lang="en-US" dirty="0"/>
          </a:p>
          <a:p>
            <a:endParaRPr lang="en-US" dirty="0" smtClean="0"/>
          </a:p>
        </p:txBody>
      </p:sp>
      <p:pic>
        <p:nvPicPr>
          <p:cNvPr id="4" name="Picture 3" descr="large_mountaintop-coal-mining-epa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0825" y="1417638"/>
            <a:ext cx="4299514" cy="3350394"/>
          </a:xfrm>
          <a:prstGeom prst="rect">
            <a:avLst/>
          </a:prstGeom>
        </p:spPr>
      </p:pic>
      <p:sp>
        <p:nvSpPr>
          <p:cNvPr id="6" name="Rectangle 5"/>
          <p:cNvSpPr/>
          <p:nvPr/>
        </p:nvSpPr>
        <p:spPr>
          <a:xfrm>
            <a:off x="2038099" y="6522842"/>
            <a:ext cx="6992240" cy="276999"/>
          </a:xfrm>
          <a:prstGeom prst="rect">
            <a:avLst/>
          </a:prstGeom>
        </p:spPr>
        <p:txBody>
          <a:bodyPr wrap="square">
            <a:spAutoFit/>
          </a:bodyPr>
          <a:lstStyle/>
          <a:p>
            <a:pPr lvl="0"/>
            <a:r>
              <a:rPr lang="en-US" sz="1200" dirty="0">
                <a:solidFill>
                  <a:prstClr val="white"/>
                </a:solidFill>
              </a:rPr>
              <a:t>Image: </a:t>
            </a:r>
            <a:r>
              <a:rPr lang="nl-NL" sz="1200" dirty="0">
                <a:solidFill>
                  <a:prstClr val="white"/>
                </a:solidFill>
              </a:rPr>
              <a:t>http://</a:t>
            </a:r>
            <a:r>
              <a:rPr lang="nl-NL" sz="1200" dirty="0" err="1">
                <a:solidFill>
                  <a:prstClr val="white"/>
                </a:solidFill>
              </a:rPr>
              <a:t>blogs.wvgazette.com</a:t>
            </a:r>
            <a:r>
              <a:rPr lang="nl-NL" sz="1200" dirty="0">
                <a:solidFill>
                  <a:prstClr val="white"/>
                </a:solidFill>
              </a:rPr>
              <a:t>/</a:t>
            </a:r>
            <a:r>
              <a:rPr lang="nl-NL" sz="1200" dirty="0" err="1">
                <a:solidFill>
                  <a:prstClr val="white"/>
                </a:solidFill>
              </a:rPr>
              <a:t>coaltattoo</a:t>
            </a:r>
            <a:r>
              <a:rPr lang="nl-NL" sz="1200" dirty="0">
                <a:solidFill>
                  <a:prstClr val="white"/>
                </a:solidFill>
              </a:rPr>
              <a:t>/2009/04/08/peak-</a:t>
            </a:r>
            <a:r>
              <a:rPr lang="nl-NL" sz="1200" dirty="0" err="1">
                <a:solidFill>
                  <a:prstClr val="white"/>
                </a:solidFill>
              </a:rPr>
              <a:t>coal</a:t>
            </a:r>
            <a:r>
              <a:rPr lang="nl-NL" sz="1200" dirty="0">
                <a:solidFill>
                  <a:prstClr val="white"/>
                </a:solidFill>
              </a:rPr>
              <a:t>-</a:t>
            </a:r>
            <a:r>
              <a:rPr lang="nl-NL" sz="1200" dirty="0" err="1">
                <a:solidFill>
                  <a:prstClr val="white"/>
                </a:solidFill>
              </a:rPr>
              <a:t>goat</a:t>
            </a:r>
            <a:r>
              <a:rPr lang="nl-NL" sz="1200" dirty="0">
                <a:solidFill>
                  <a:prstClr val="white"/>
                </a:solidFill>
              </a:rPr>
              <a:t>-</a:t>
            </a:r>
            <a:r>
              <a:rPr lang="nl-NL" sz="1200" dirty="0" err="1">
                <a:solidFill>
                  <a:prstClr val="white"/>
                </a:solidFill>
              </a:rPr>
              <a:t>ropes</a:t>
            </a:r>
            <a:r>
              <a:rPr lang="nl-NL" sz="1200" dirty="0">
                <a:solidFill>
                  <a:prstClr val="white"/>
                </a:solidFill>
              </a:rPr>
              <a:t>-</a:t>
            </a:r>
            <a:r>
              <a:rPr lang="nl-NL" sz="1200" dirty="0" err="1">
                <a:solidFill>
                  <a:prstClr val="white"/>
                </a:solidFill>
              </a:rPr>
              <a:t>and</a:t>
            </a:r>
            <a:r>
              <a:rPr lang="nl-NL" sz="1200" dirty="0">
                <a:solidFill>
                  <a:prstClr val="white"/>
                </a:solidFill>
              </a:rPr>
              <a:t>-</a:t>
            </a:r>
            <a:r>
              <a:rPr lang="nl-NL" sz="1200" dirty="0" err="1">
                <a:solidFill>
                  <a:prstClr val="white"/>
                </a:solidFill>
              </a:rPr>
              <a:t>manchins</a:t>
            </a:r>
            <a:r>
              <a:rPr lang="nl-NL" sz="1200" dirty="0">
                <a:solidFill>
                  <a:prstClr val="white"/>
                </a:solidFill>
              </a:rPr>
              <a:t>-energy-</a:t>
            </a:r>
            <a:r>
              <a:rPr lang="nl-NL" sz="1200" dirty="0" err="1">
                <a:solidFill>
                  <a:prstClr val="white"/>
                </a:solidFill>
              </a:rPr>
              <a:t>bill</a:t>
            </a:r>
            <a:r>
              <a:rPr lang="nl-NL" sz="1200" dirty="0">
                <a:solidFill>
                  <a:prstClr val="white"/>
                </a:solidFill>
              </a:rPr>
              <a:t>/</a:t>
            </a:r>
            <a:endParaRPr lang="en-US" sz="1200" dirty="0">
              <a:solidFill>
                <a:prstClr val="white"/>
              </a:solidFill>
            </a:endParaRPr>
          </a:p>
        </p:txBody>
      </p:sp>
    </p:spTree>
    <p:extLst>
      <p:ext uri="{BB962C8B-B14F-4D97-AF65-F5344CB8AC3E}">
        <p14:creationId xmlns:p14="http://schemas.microsoft.com/office/powerpoint/2010/main" val="3284860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Coal is Complex</a:t>
            </a:r>
            <a:endParaRPr lang="en-US" dirty="0"/>
          </a:p>
        </p:txBody>
      </p:sp>
      <p:pic>
        <p:nvPicPr>
          <p:cNvPr id="4" name="Content Placeholder 3" descr="Coal Composition.tiff"/>
          <p:cNvPicPr>
            <a:picLocks noGrp="1" noChangeAspect="1"/>
          </p:cNvPicPr>
          <p:nvPr>
            <p:ph idx="1"/>
          </p:nvPr>
        </p:nvPicPr>
        <p:blipFill rotWithShape="1">
          <a:blip r:embed="rId2">
            <a:extLst>
              <a:ext uri="{28A0092B-C50C-407E-A947-70E740481C1C}">
                <a14:useLocalDpi xmlns:a14="http://schemas.microsoft.com/office/drawing/2010/main" val="0"/>
              </a:ext>
            </a:extLst>
          </a:blip>
          <a:srcRect l="-202" r="-407"/>
          <a:stretch/>
        </p:blipFill>
        <p:spPr>
          <a:xfrm>
            <a:off x="457200" y="1417638"/>
            <a:ext cx="6275446" cy="2972736"/>
          </a:xfrm>
        </p:spPr>
      </p:pic>
      <p:sp>
        <p:nvSpPr>
          <p:cNvPr id="5" name="Rectangle 4"/>
          <p:cNvSpPr/>
          <p:nvPr/>
        </p:nvSpPr>
        <p:spPr>
          <a:xfrm>
            <a:off x="199589" y="4754694"/>
            <a:ext cx="3798216" cy="1384995"/>
          </a:xfrm>
          <a:prstGeom prst="rect">
            <a:avLst/>
          </a:prstGeom>
        </p:spPr>
        <p:txBody>
          <a:bodyPr wrap="square">
            <a:spAutoFit/>
          </a:bodyPr>
          <a:lstStyle/>
          <a:p>
            <a:r>
              <a:rPr lang="en-US" sz="1200" dirty="0" smtClean="0"/>
              <a:t>Image 1: </a:t>
            </a:r>
            <a:r>
              <a:rPr lang="en-US" sz="1200" dirty="0" err="1" smtClean="0"/>
              <a:t>Schweinfurth</a:t>
            </a:r>
            <a:r>
              <a:rPr lang="en-US" sz="1200" dirty="0"/>
              <a:t>, Stanley. An Introduction to Coal Quality. The National Coal Resource Assessment Overview, Chapter C. USDI, USGS. </a:t>
            </a:r>
            <a:r>
              <a:rPr lang="en-US" sz="1200" dirty="0" smtClean="0"/>
              <a:t>2009 &amp; </a:t>
            </a:r>
            <a:r>
              <a:rPr lang="en-US" sz="1200" dirty="0" smtClean="0"/>
              <a:t>Robert </a:t>
            </a:r>
            <a:r>
              <a:rPr lang="en-US" sz="1200" dirty="0" smtClean="0"/>
              <a:t>Warren’s </a:t>
            </a:r>
            <a:r>
              <a:rPr lang="en-US" sz="1200" dirty="0" smtClean="0"/>
              <a:t>presentation</a:t>
            </a:r>
          </a:p>
          <a:p>
            <a:endParaRPr lang="en-US" sz="1200" dirty="0"/>
          </a:p>
          <a:p>
            <a:r>
              <a:rPr lang="en-US" sz="1200" dirty="0" smtClean="0"/>
              <a:t>Image 2</a:t>
            </a:r>
            <a:r>
              <a:rPr lang="en-US" sz="1200" dirty="0"/>
              <a:t>: http://</a:t>
            </a:r>
            <a:r>
              <a:rPr lang="en-US" sz="1200" dirty="0" err="1"/>
              <a:t>news.bbc.co.uk</a:t>
            </a:r>
            <a:r>
              <a:rPr lang="en-US" sz="1200" dirty="0"/>
              <a:t>/2/hi/</a:t>
            </a:r>
            <a:r>
              <a:rPr lang="en-US" sz="1200" dirty="0" err="1"/>
              <a:t>sci</a:t>
            </a:r>
            <a:r>
              <a:rPr lang="en-US" sz="1200" dirty="0"/>
              <a:t>/tech/4468076.stm</a:t>
            </a:r>
            <a:endParaRPr lang="en-US" sz="1200" dirty="0" smtClean="0"/>
          </a:p>
        </p:txBody>
      </p:sp>
      <p:pic>
        <p:nvPicPr>
          <p:cNvPr id="3" name="Picture 2" descr="Coal Washing BBC New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336" y="4603786"/>
            <a:ext cx="4343241" cy="1963810"/>
          </a:xfrm>
          <a:prstGeom prst="rect">
            <a:avLst/>
          </a:prstGeom>
        </p:spPr>
      </p:pic>
    </p:spTree>
    <p:extLst>
      <p:ext uri="{BB962C8B-B14F-4D97-AF65-F5344CB8AC3E}">
        <p14:creationId xmlns:p14="http://schemas.microsoft.com/office/powerpoint/2010/main" val="398750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a:t>
            </a:r>
            <a:r>
              <a:rPr lang="en-US" dirty="0" smtClean="0"/>
              <a:t>&amp; Environmental Effects</a:t>
            </a:r>
            <a:endParaRPr lang="en-US" dirty="0"/>
          </a:p>
        </p:txBody>
      </p:sp>
      <p:pic>
        <p:nvPicPr>
          <p:cNvPr id="7" name="Picture 6" descr="Health.tiff"/>
          <p:cNvPicPr>
            <a:picLocks noChangeAspect="1"/>
          </p:cNvPicPr>
          <p:nvPr/>
        </p:nvPicPr>
        <p:blipFill rotWithShape="1">
          <a:blip r:embed="rId2">
            <a:extLst>
              <a:ext uri="{28A0092B-C50C-407E-A947-70E740481C1C}">
                <a14:useLocalDpi xmlns:a14="http://schemas.microsoft.com/office/drawing/2010/main" val="0"/>
              </a:ext>
            </a:extLst>
          </a:blip>
          <a:srcRect l="42471"/>
          <a:stretch/>
        </p:blipFill>
        <p:spPr>
          <a:xfrm>
            <a:off x="6553264" y="2576256"/>
            <a:ext cx="2337345" cy="2754912"/>
          </a:xfrm>
          <a:prstGeom prst="rect">
            <a:avLst/>
          </a:prstGeom>
        </p:spPr>
      </p:pic>
      <p:sp>
        <p:nvSpPr>
          <p:cNvPr id="8" name="Rectangle 7"/>
          <p:cNvSpPr/>
          <p:nvPr/>
        </p:nvSpPr>
        <p:spPr>
          <a:xfrm>
            <a:off x="2509407" y="6414973"/>
            <a:ext cx="6634593" cy="461665"/>
          </a:xfrm>
          <a:prstGeom prst="rect">
            <a:avLst/>
          </a:prstGeom>
        </p:spPr>
        <p:txBody>
          <a:bodyPr wrap="square">
            <a:spAutoFit/>
          </a:bodyPr>
          <a:lstStyle/>
          <a:p>
            <a:r>
              <a:rPr lang="en-US" sz="1200" dirty="0" smtClean="0"/>
              <a:t>Images: Laid to Waste, March 2000 </a:t>
            </a:r>
            <a:r>
              <a:rPr lang="en-US" sz="1200" dirty="0" smtClean="0"/>
              <a:t>a</a:t>
            </a:r>
            <a:r>
              <a:rPr lang="en-US" sz="1200" dirty="0" smtClean="0"/>
              <a:t>nd http://</a:t>
            </a:r>
            <a:r>
              <a:rPr lang="en-US" sz="1200" dirty="0" err="1" smtClean="0"/>
              <a:t>www.ucsusa.org</a:t>
            </a:r>
            <a:r>
              <a:rPr lang="en-US" sz="1200" dirty="0" smtClean="0"/>
              <a:t>/assets/documents/</a:t>
            </a:r>
            <a:r>
              <a:rPr lang="en-US" sz="1200" dirty="0" err="1" smtClean="0"/>
              <a:t>clean_energy</a:t>
            </a:r>
            <a:r>
              <a:rPr lang="en-US" sz="1200" dirty="0" smtClean="0"/>
              <a:t>/Coal-power-in-a-warming-</a:t>
            </a:r>
            <a:r>
              <a:rPr lang="en-US" sz="1200" dirty="0" err="1" smtClean="0"/>
              <a:t>world.pdf</a:t>
            </a:r>
            <a:endParaRPr lang="en-US" sz="1200" dirty="0"/>
          </a:p>
        </p:txBody>
      </p:sp>
      <p:pic>
        <p:nvPicPr>
          <p:cNvPr id="3" name="Picture 2" descr="Coal Plant waste (laid to wast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486" y="2007028"/>
            <a:ext cx="6071051" cy="4193288"/>
          </a:xfrm>
          <a:prstGeom prst="rect">
            <a:avLst/>
          </a:prstGeom>
        </p:spPr>
      </p:pic>
    </p:spTree>
    <p:extLst>
      <p:ext uri="{BB962C8B-B14F-4D97-AF65-F5344CB8AC3E}">
        <p14:creationId xmlns:p14="http://schemas.microsoft.com/office/powerpoint/2010/main" val="384711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chinasea_sea_full.jpg"/>
          <p:cNvPicPr>
            <a:picLocks noGrp="1" noChangeAspect="1"/>
          </p:cNvPicPr>
          <p:nvPr>
            <p:ph idx="1"/>
          </p:nvPr>
        </p:nvPicPr>
        <p:blipFill rotWithShape="1">
          <a:blip r:embed="rId3">
            <a:extLst>
              <a:ext uri="{28A0092B-C50C-407E-A947-70E740481C1C}">
                <a14:useLocalDpi xmlns:a14="http://schemas.microsoft.com/office/drawing/2010/main" val="0"/>
              </a:ext>
            </a:extLst>
          </a:blip>
          <a:srcRect t="16920" b="28434"/>
          <a:stretch/>
        </p:blipFill>
        <p:spPr>
          <a:xfrm>
            <a:off x="0" y="1"/>
            <a:ext cx="6420844" cy="6858000"/>
          </a:xfrm>
        </p:spPr>
      </p:pic>
      <p:sp>
        <p:nvSpPr>
          <p:cNvPr id="2" name="Title 1"/>
          <p:cNvSpPr>
            <a:spLocks noGrp="1"/>
          </p:cNvSpPr>
          <p:nvPr>
            <p:ph type="title"/>
          </p:nvPr>
        </p:nvSpPr>
        <p:spPr>
          <a:xfrm>
            <a:off x="5470768" y="0"/>
            <a:ext cx="3673231" cy="2031999"/>
          </a:xfrm>
        </p:spPr>
        <p:txBody>
          <a:bodyPr>
            <a:normAutofit fontScale="90000"/>
          </a:bodyPr>
          <a:lstStyle/>
          <a:p>
            <a:r>
              <a:rPr lang="en-US" dirty="0" smtClean="0"/>
              <a:t>Global Environmental </a:t>
            </a:r>
            <a:r>
              <a:rPr lang="en-US" dirty="0" smtClean="0"/>
              <a:t/>
            </a:r>
            <a:br>
              <a:rPr lang="en-US" dirty="0" smtClean="0"/>
            </a:br>
            <a:r>
              <a:rPr lang="en-US" dirty="0" smtClean="0"/>
              <a:t>Impacts</a:t>
            </a:r>
            <a:endParaRPr lang="en-US" dirty="0"/>
          </a:p>
        </p:txBody>
      </p:sp>
      <p:sp>
        <p:nvSpPr>
          <p:cNvPr id="6" name="Rectangle 5"/>
          <p:cNvSpPr/>
          <p:nvPr/>
        </p:nvSpPr>
        <p:spPr>
          <a:xfrm>
            <a:off x="1015999" y="6581004"/>
            <a:ext cx="8128000" cy="276998"/>
          </a:xfrm>
          <a:prstGeom prst="rect">
            <a:avLst/>
          </a:prstGeom>
        </p:spPr>
        <p:txBody>
          <a:bodyPr wrap="square">
            <a:spAutoFit/>
          </a:bodyPr>
          <a:lstStyle/>
          <a:p>
            <a:r>
              <a:rPr lang="fi-FI" sz="1200" dirty="0" smtClean="0"/>
              <a:t>Image: http</a:t>
            </a:r>
            <a:r>
              <a:rPr lang="fi-FI" sz="1200" dirty="0"/>
              <a:t>://www.nasaimages.org/luna/servlet/detail/nasaNAS~10~10~68670~173649:Particle-Pollution-in-Eastern-China</a:t>
            </a:r>
            <a:endParaRPr lang="en-US" sz="1200" dirty="0"/>
          </a:p>
        </p:txBody>
      </p:sp>
      <p:sp>
        <p:nvSpPr>
          <p:cNvPr id="7" name="TextBox 6"/>
          <p:cNvSpPr txBox="1"/>
          <p:nvPr/>
        </p:nvSpPr>
        <p:spPr>
          <a:xfrm>
            <a:off x="6740769" y="5920153"/>
            <a:ext cx="1980029" cy="369332"/>
          </a:xfrm>
          <a:prstGeom prst="rect">
            <a:avLst/>
          </a:prstGeom>
          <a:noFill/>
        </p:spPr>
        <p:txBody>
          <a:bodyPr wrap="none" rtlCol="0">
            <a:spAutoFit/>
          </a:bodyPr>
          <a:lstStyle/>
          <a:p>
            <a:r>
              <a:rPr lang="en-US" dirty="0" smtClean="0"/>
              <a:t>October 22</a:t>
            </a:r>
            <a:r>
              <a:rPr lang="en-US" baseline="30000" dirty="0" smtClean="0"/>
              <a:t>nd</a:t>
            </a:r>
            <a:r>
              <a:rPr lang="en-US" dirty="0" smtClean="0"/>
              <a:t>, 2004</a:t>
            </a:r>
            <a:endParaRPr lang="en-US" dirty="0"/>
          </a:p>
        </p:txBody>
      </p:sp>
    </p:spTree>
    <p:extLst>
      <p:ext uri="{BB962C8B-B14F-4D97-AF65-F5344CB8AC3E}">
        <p14:creationId xmlns:p14="http://schemas.microsoft.com/office/powerpoint/2010/main" val="85270438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2253</TotalTime>
  <Words>707</Words>
  <Application>Microsoft Macintosh PowerPoint</Application>
  <PresentationFormat>On-screen Show (4:3)</PresentationFormat>
  <Paragraphs>81</Paragraphs>
  <Slides>13</Slides>
  <Notes>6</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 Black </vt:lpstr>
      <vt:lpstr>Coal</vt:lpstr>
      <vt:lpstr>US electricity generation, by fuel</vt:lpstr>
      <vt:lpstr>Advantages of Coal</vt:lpstr>
      <vt:lpstr>PowerPoint Presentation</vt:lpstr>
      <vt:lpstr>Disadvantages</vt:lpstr>
      <vt:lpstr>Mining</vt:lpstr>
      <vt:lpstr>Coal is Complex</vt:lpstr>
      <vt:lpstr>Health &amp; Environmental Effects</vt:lpstr>
      <vt:lpstr>Global Environmental  Impacts</vt:lpstr>
      <vt:lpstr>China</vt:lpstr>
      <vt:lpstr>Questions to Pursue</vt:lpstr>
      <vt:lpstr>Aerosol Particle Radius: LA vs. China</vt:lpstr>
      <vt:lpstr>Questions to Pursue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Coal</dc:title>
  <dc:creator>Gamm Cassandra</dc:creator>
  <cp:lastModifiedBy>Gamm Cassandra</cp:lastModifiedBy>
  <cp:revision>44</cp:revision>
  <dcterms:created xsi:type="dcterms:W3CDTF">2011-02-13T01:01:07Z</dcterms:created>
  <dcterms:modified xsi:type="dcterms:W3CDTF">2011-02-17T20:48:02Z</dcterms:modified>
</cp:coreProperties>
</file>