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gif" ContentType="image/gif"/>
  <Default Extension="bin" ContentType="application/vnd.openxmlformats-officedocument.presentationml.printerSettings"/>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69" r:id="rId3"/>
    <p:sldId id="258" r:id="rId4"/>
    <p:sldId id="259" r:id="rId5"/>
    <p:sldId id="261" r:id="rId6"/>
    <p:sldId id="263" r:id="rId7"/>
    <p:sldId id="270" r:id="rId8"/>
    <p:sldId id="262" r:id="rId9"/>
    <p:sldId id="268" r:id="rId10"/>
    <p:sldId id="257" r:id="rId11"/>
    <p:sldId id="265" r:id="rId12"/>
    <p:sldId id="264"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066" autoAdjust="0"/>
    <p:restoredTop sz="82353" autoAdjust="0"/>
  </p:normalViewPr>
  <p:slideViewPr>
    <p:cSldViewPr snapToGrid="0" snapToObjects="1">
      <p:cViewPr varScale="1">
        <p:scale>
          <a:sx n="70" d="100"/>
          <a:sy n="70" d="100"/>
        </p:scale>
        <p:origin x="-21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057E40-020E-B745-A17C-DED2FB843628}" type="datetimeFigureOut">
              <a:rPr lang="en-US" smtClean="0"/>
              <a:t>3/19/11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674435-F7FD-D645-AA3E-323FAEDDD472}" type="slidenum">
              <a:rPr lang="en-US" smtClean="0"/>
              <a:t>‹#›</a:t>
            </a:fld>
            <a:endParaRPr lang="en-US"/>
          </a:p>
        </p:txBody>
      </p:sp>
    </p:spTree>
    <p:extLst>
      <p:ext uri="{BB962C8B-B14F-4D97-AF65-F5344CB8AC3E}">
        <p14:creationId xmlns:p14="http://schemas.microsoft.com/office/powerpoint/2010/main" val="238148309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9" Type="http://schemas.openxmlformats.org/officeDocument/2006/relationships/hyperlink" Target="http://en.wikipedia.org/wiki/Supersaturation" TargetMode="External"/><Relationship Id="rId20" Type="http://schemas.openxmlformats.org/officeDocument/2006/relationships/hyperlink" Target="http://en.wikipedia.org/wiki/Oxidise" TargetMode="External"/><Relationship Id="rId21" Type="http://schemas.openxmlformats.org/officeDocument/2006/relationships/hyperlink" Target="http://en.wikipedia.org/wiki/Carbonated_water" TargetMode="External"/><Relationship Id="rId22" Type="http://schemas.openxmlformats.org/officeDocument/2006/relationships/hyperlink" Target="http://en.wikipedia.org/wiki/Carbon_dioxide" TargetMode="External"/><Relationship Id="rId23" Type="http://schemas.openxmlformats.org/officeDocument/2006/relationships/hyperlink" Target="http://en.wikipedia.org/wiki/Water" TargetMode="External"/><Relationship Id="rId24" Type="http://schemas.openxmlformats.org/officeDocument/2006/relationships/hyperlink" Target="http://en.wikipedia.org/wiki/Bottle" TargetMode="External"/><Relationship Id="rId25" Type="http://schemas.openxmlformats.org/officeDocument/2006/relationships/hyperlink" Target="http://en.wikipedia.org/wiki/Atmospheric_pressure" TargetMode="External"/><Relationship Id="rId26" Type="http://schemas.openxmlformats.org/officeDocument/2006/relationships/hyperlink" Target="http://en.wikipedia.org/wiki/Liquid" TargetMode="External"/><Relationship Id="rId27" Type="http://schemas.openxmlformats.org/officeDocument/2006/relationships/hyperlink" Target="http://en.wikipedia.org/wiki/Nucleation" TargetMode="External"/><Relationship Id="rId28" Type="http://schemas.openxmlformats.org/officeDocument/2006/relationships/hyperlink" Target="http://en.wikipedia.org/wiki/Widget_(beer)" TargetMode="External"/><Relationship Id="rId10" Type="http://schemas.openxmlformats.org/officeDocument/2006/relationships/hyperlink" Target="http://en.wikipedia.org/wiki/Earthquake" TargetMode="External"/><Relationship Id="rId11" Type="http://schemas.openxmlformats.org/officeDocument/2006/relationships/hyperlink" Target="http://en.wikipedia.org/wiki/Landslide" TargetMode="External"/><Relationship Id="rId12" Type="http://schemas.openxmlformats.org/officeDocument/2006/relationships/hyperlink" Target="http://en.wikipedia.org/wiki/Limnic_eruption" TargetMode="External"/><Relationship Id="rId13" Type="http://schemas.openxmlformats.org/officeDocument/2006/relationships/hyperlink" Target="http://en.wikipedia.org/wiki/Lake_Nyos%23cite_note-SDSU-3" TargetMode="External"/><Relationship Id="rId14" Type="http://schemas.openxmlformats.org/officeDocument/2006/relationships/hyperlink" Target="http://en.wikipedia.org/wiki/Lesion" TargetMode="External"/><Relationship Id="rId15" Type="http://schemas.openxmlformats.org/officeDocument/2006/relationships/hyperlink" Target="http://en.wikipedia.org/wiki/Paralysis" TargetMode="External"/><Relationship Id="rId16" Type="http://schemas.openxmlformats.org/officeDocument/2006/relationships/hyperlink" Target="http://en.wikipedia.org/wiki/Lake_Nyos%23cite_note-10" TargetMode="External"/><Relationship Id="rId17" Type="http://schemas.openxmlformats.org/officeDocument/2006/relationships/hyperlink" Target="http://en.wikipedia.org/wiki/Effervescence_(chemistry)" TargetMode="External"/><Relationship Id="rId18" Type="http://schemas.openxmlformats.org/officeDocument/2006/relationships/hyperlink" Target="http://en.wikipedia.org/wiki/Lake_Nyos%23cite_note-neatorama-11" TargetMode="External"/><Relationship Id="rId19" Type="http://schemas.openxmlformats.org/officeDocument/2006/relationships/hyperlink" Target="http://en.wikipedia.org/wiki/Iron" TargetMode="External"/><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en.wikipedia.org/wiki/Lake_Monoun" TargetMode="External"/><Relationship Id="rId4" Type="http://schemas.openxmlformats.org/officeDocument/2006/relationships/hyperlink" Target="http://en.wikipedia.org/wiki/Lake_Kivu" TargetMode="External"/><Relationship Id="rId5" Type="http://schemas.openxmlformats.org/officeDocument/2006/relationships/hyperlink" Target="http://en.wikipedia.org/wiki/Rwanda" TargetMode="External"/><Relationship Id="rId6" Type="http://schemas.openxmlformats.org/officeDocument/2006/relationships/hyperlink" Target="http://en.wikipedia.org/wiki/Magma_chamber" TargetMode="External"/><Relationship Id="rId7" Type="http://schemas.openxmlformats.org/officeDocument/2006/relationships/hyperlink" Target="http://en.wikipedia.org/wiki/Tonne" TargetMode="External"/><Relationship Id="rId8" Type="http://schemas.openxmlformats.org/officeDocument/2006/relationships/hyperlink" Target="http://en.wikipedia.org/wiki/Stratification_(water)"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Pros:</a:t>
            </a:r>
            <a:r>
              <a:rPr lang="en-US" dirty="0" smtClean="0"/>
              <a:t> Feasible to retrofit to current industrial plants and power stations.</a:t>
            </a:r>
          </a:p>
          <a:p>
            <a:r>
              <a:rPr lang="en-US" dirty="0" smtClean="0"/>
              <a:t>Existing technology - 60 years experience with amine solvents - but needs 10x scale-up.</a:t>
            </a:r>
          </a:p>
          <a:p>
            <a:r>
              <a:rPr lang="en-US" dirty="0" smtClean="0"/>
              <a:t>Currently in use to capture CO2 for soft drinks industry.</a:t>
            </a:r>
          </a:p>
          <a:p>
            <a:endParaRPr lang="en-US" dirty="0" smtClean="0"/>
          </a:p>
          <a:p>
            <a:r>
              <a:rPr lang="en-US" b="1" dirty="0" smtClean="0"/>
              <a:t>Cons:</a:t>
            </a:r>
            <a:r>
              <a:rPr lang="en-US" dirty="0" smtClean="0"/>
              <a:t> High running costs – absorber and degraded solvents replacement.</a:t>
            </a:r>
          </a:p>
          <a:p>
            <a:r>
              <a:rPr lang="en-US" dirty="0" smtClean="0"/>
              <a:t>Limited large scale operating experience.</a:t>
            </a:r>
          </a:p>
          <a:p>
            <a:endParaRPr lang="en-US" dirty="0"/>
          </a:p>
        </p:txBody>
      </p:sp>
      <p:sp>
        <p:nvSpPr>
          <p:cNvPr id="4" name="Slide Number Placeholder 3"/>
          <p:cNvSpPr>
            <a:spLocks noGrp="1"/>
          </p:cNvSpPr>
          <p:nvPr>
            <p:ph type="sldNum" sz="quarter" idx="10"/>
          </p:nvPr>
        </p:nvSpPr>
        <p:spPr/>
        <p:txBody>
          <a:bodyPr/>
          <a:lstStyle/>
          <a:p>
            <a:fld id="{0E674435-F7FD-D645-AA3E-323FAEDDD472}" type="slidenum">
              <a:rPr lang="en-US" smtClean="0"/>
              <a:t>3</a:t>
            </a:fld>
            <a:endParaRPr lang="en-US"/>
          </a:p>
        </p:txBody>
      </p:sp>
    </p:spTree>
    <p:extLst>
      <p:ext uri="{BB962C8B-B14F-4D97-AF65-F5344CB8AC3E}">
        <p14:creationId xmlns:p14="http://schemas.microsoft.com/office/powerpoint/2010/main" val="1035084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Pros:</a:t>
            </a:r>
            <a:r>
              <a:rPr lang="en-US" dirty="0" smtClean="0"/>
              <a:t> Proven industrial scale technology in oil refineries, but needs 3x scale-up for power plants.</a:t>
            </a:r>
          </a:p>
          <a:p>
            <a:r>
              <a:rPr lang="en-US" dirty="0" smtClean="0"/>
              <a:t>90-95% of CO2 emissions can be captured.</a:t>
            </a:r>
          </a:p>
          <a:p>
            <a:r>
              <a:rPr lang="en-US" dirty="0" smtClean="0"/>
              <a:t>Applicable to natural gas, and to coal fired IGCC power plants.</a:t>
            </a:r>
          </a:p>
          <a:p>
            <a:r>
              <a:rPr lang="en-US" dirty="0" smtClean="0"/>
              <a:t>Lowest technology risk, and may become the most efficient method.</a:t>
            </a:r>
          </a:p>
          <a:p>
            <a:r>
              <a:rPr lang="en-US" dirty="0" smtClean="0"/>
              <a:t>Can produce H2 as transportable energy vector, or liquid fuels from coal - but penalties on efficiency.</a:t>
            </a:r>
          </a:p>
          <a:p>
            <a:r>
              <a:rPr lang="en-US" b="1" dirty="0" smtClean="0"/>
              <a:t>Cons:</a:t>
            </a:r>
            <a:r>
              <a:rPr lang="en-US" dirty="0" smtClean="0"/>
              <a:t> Requires a chemical plant in front of gas turbine.</a:t>
            </a:r>
          </a:p>
          <a:p>
            <a:r>
              <a:rPr lang="en-US" dirty="0" smtClean="0"/>
              <a:t>High investment cost of dedicated new-build plant.</a:t>
            </a:r>
          </a:p>
          <a:p>
            <a:r>
              <a:rPr lang="en-US" dirty="0" smtClean="0"/>
              <a:t>High </a:t>
            </a:r>
            <a:r>
              <a:rPr lang="en-US" dirty="0" err="1" smtClean="0"/>
              <a:t>NOx</a:t>
            </a:r>
            <a:r>
              <a:rPr lang="en-US" dirty="0" smtClean="0"/>
              <a:t> emissions – will require expensive scrubbers.</a:t>
            </a:r>
          </a:p>
          <a:p>
            <a:r>
              <a:rPr lang="en-US" dirty="0" smtClean="0"/>
              <a:t>Efficiency of H2 burning turbines is lower than conventional turbines.</a:t>
            </a:r>
          </a:p>
          <a:p>
            <a:r>
              <a:rPr lang="en-US" dirty="0" smtClean="0"/>
              <a:t>May be less flexible under varying </a:t>
            </a:r>
            <a:r>
              <a:rPr lang="en-US" dirty="0" err="1" smtClean="0"/>
              <a:t>electicity</a:t>
            </a:r>
            <a:r>
              <a:rPr lang="en-US" dirty="0" smtClean="0"/>
              <a:t> generation market requirement, so base load preferred.</a:t>
            </a:r>
            <a:endParaRPr lang="en-US" dirty="0"/>
          </a:p>
        </p:txBody>
      </p:sp>
      <p:sp>
        <p:nvSpPr>
          <p:cNvPr id="4" name="Slide Number Placeholder 3"/>
          <p:cNvSpPr>
            <a:spLocks noGrp="1"/>
          </p:cNvSpPr>
          <p:nvPr>
            <p:ph type="sldNum" sz="quarter" idx="10"/>
          </p:nvPr>
        </p:nvSpPr>
        <p:spPr/>
        <p:txBody>
          <a:bodyPr/>
          <a:lstStyle/>
          <a:p>
            <a:fld id="{0E674435-F7FD-D645-AA3E-323FAEDDD472}" type="slidenum">
              <a:rPr lang="en-US" smtClean="0"/>
              <a:t>5</a:t>
            </a:fld>
            <a:endParaRPr lang="en-US"/>
          </a:p>
        </p:txBody>
      </p:sp>
    </p:spTree>
    <p:extLst>
      <p:ext uri="{BB962C8B-B14F-4D97-AF65-F5344CB8AC3E}">
        <p14:creationId xmlns:p14="http://schemas.microsoft.com/office/powerpoint/2010/main" val="1035084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Pros</a:t>
            </a:r>
            <a:r>
              <a:rPr lang="en-US" dirty="0" smtClean="0"/>
              <a:t> Potential for 100% CO2 capture.</a:t>
            </a:r>
          </a:p>
          <a:p>
            <a:r>
              <a:rPr lang="en-US" dirty="0" smtClean="0"/>
              <a:t>Few other harmful emissions due to more complete combustion.</a:t>
            </a:r>
          </a:p>
          <a:p>
            <a:r>
              <a:rPr lang="en-US" dirty="0" smtClean="0"/>
              <a:t>May be possible to retro-fit the oxy-fuel burners onto modified existing coal power plant</a:t>
            </a:r>
          </a:p>
          <a:p>
            <a:r>
              <a:rPr lang="en-US" b="1" dirty="0" smtClean="0"/>
              <a:t>Cons:</a:t>
            </a:r>
            <a:r>
              <a:rPr lang="en-US" dirty="0" smtClean="0"/>
              <a:t> High energy penalty without chemical looping combustion.</a:t>
            </a:r>
          </a:p>
          <a:p>
            <a:r>
              <a:rPr lang="en-US" dirty="0" smtClean="0"/>
              <a:t>Only at large development stage at present - first demonstration plants recently commenced operation.</a:t>
            </a:r>
            <a:endParaRPr lang="en-US" dirty="0"/>
          </a:p>
        </p:txBody>
      </p:sp>
      <p:sp>
        <p:nvSpPr>
          <p:cNvPr id="4" name="Slide Number Placeholder 3"/>
          <p:cNvSpPr>
            <a:spLocks noGrp="1"/>
          </p:cNvSpPr>
          <p:nvPr>
            <p:ph type="sldNum" sz="quarter" idx="10"/>
          </p:nvPr>
        </p:nvSpPr>
        <p:spPr/>
        <p:txBody>
          <a:bodyPr/>
          <a:lstStyle/>
          <a:p>
            <a:fld id="{0E674435-F7FD-D645-AA3E-323FAEDDD472}" type="slidenum">
              <a:rPr lang="en-US" smtClean="0"/>
              <a:t>6</a:t>
            </a:fld>
            <a:endParaRPr lang="en-US"/>
          </a:p>
        </p:txBody>
      </p:sp>
    </p:spTree>
    <p:extLst>
      <p:ext uri="{BB962C8B-B14F-4D97-AF65-F5344CB8AC3E}">
        <p14:creationId xmlns:p14="http://schemas.microsoft.com/office/powerpoint/2010/main" val="1435318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a:p>
            <a:r>
              <a:rPr lang="en-US" dirty="0" smtClean="0"/>
              <a:t>Lake </a:t>
            </a:r>
            <a:r>
              <a:rPr lang="en-US" dirty="0" err="1" smtClean="0"/>
              <a:t>Nyos</a:t>
            </a:r>
            <a:r>
              <a:rPr lang="en-US" dirty="0" smtClean="0"/>
              <a:t> is one of only three lakes in the world known to be saturated with carbon dioxide—the others are </a:t>
            </a:r>
            <a:r>
              <a:rPr lang="en-US" dirty="0" smtClean="0">
                <a:hlinkClick r:id="rId3"/>
              </a:rPr>
              <a:t>Lake Monoun</a:t>
            </a:r>
            <a:r>
              <a:rPr lang="en-US" dirty="0" smtClean="0"/>
              <a:t>, also in Cameroon, and </a:t>
            </a:r>
            <a:r>
              <a:rPr lang="en-US" dirty="0" smtClean="0">
                <a:hlinkClick r:id="rId4"/>
              </a:rPr>
              <a:t>Lake Kivu</a:t>
            </a:r>
            <a:r>
              <a:rPr lang="en-US" dirty="0" smtClean="0"/>
              <a:t> in </a:t>
            </a:r>
            <a:r>
              <a:rPr lang="en-US" dirty="0" smtClean="0">
                <a:hlinkClick r:id="rId5"/>
              </a:rPr>
              <a:t>Rwanda</a:t>
            </a:r>
            <a:r>
              <a:rPr lang="en-US" dirty="0" smtClean="0"/>
              <a:t>. A </a:t>
            </a:r>
            <a:r>
              <a:rPr lang="en-US" dirty="0" smtClean="0">
                <a:hlinkClick r:id="rId6"/>
              </a:rPr>
              <a:t>magma chamber</a:t>
            </a:r>
            <a:r>
              <a:rPr lang="en-US" dirty="0" smtClean="0"/>
              <a:t> beneath the region is an abundant source of carbon dioxide, which seeps up through the lake bed, charging the waters of Lake </a:t>
            </a:r>
            <a:r>
              <a:rPr lang="en-US" dirty="0" err="1" smtClean="0"/>
              <a:t>Nyos</a:t>
            </a:r>
            <a:r>
              <a:rPr lang="en-US" dirty="0" smtClean="0"/>
              <a:t> with an estimated 90 million </a:t>
            </a:r>
            <a:r>
              <a:rPr lang="en-US" dirty="0" smtClean="0">
                <a:hlinkClick r:id="rId7" tooltip="Tonne"/>
              </a:rPr>
              <a:t>tonnes</a:t>
            </a:r>
            <a:r>
              <a:rPr lang="en-US" dirty="0" smtClean="0"/>
              <a:t> of CO</a:t>
            </a:r>
            <a:r>
              <a:rPr lang="en-US" baseline="-25000" dirty="0" smtClean="0"/>
              <a:t>2</a:t>
            </a:r>
            <a:r>
              <a:rPr lang="en-US" dirty="0" smtClean="0"/>
              <a:t>.</a:t>
            </a:r>
          </a:p>
          <a:p>
            <a:endParaRPr lang="en-US" dirty="0" smtClean="0"/>
          </a:p>
          <a:p>
            <a:r>
              <a:rPr lang="en-US" dirty="0" smtClean="0"/>
              <a:t>Lake </a:t>
            </a:r>
            <a:r>
              <a:rPr lang="en-US" dirty="0" err="1" smtClean="0"/>
              <a:t>Nyos</a:t>
            </a:r>
            <a:r>
              <a:rPr lang="en-US" dirty="0" smtClean="0"/>
              <a:t> is thermally </a:t>
            </a:r>
            <a:r>
              <a:rPr lang="en-US" dirty="0" smtClean="0">
                <a:hlinkClick r:id="rId8" tooltip="Stratification (water)"/>
              </a:rPr>
              <a:t>stratified</a:t>
            </a:r>
            <a:r>
              <a:rPr lang="en-US" dirty="0" smtClean="0"/>
              <a:t>, with layers of warm, less dense water near the surface floating on the colder, denser water layers near the lake's bottom. Over long periods, carbon dioxide gas seeping into the cold water at the lake's bottom is dissolved in great amounts.</a:t>
            </a:r>
          </a:p>
          <a:p>
            <a:endParaRPr lang="en-US" dirty="0" smtClean="0"/>
          </a:p>
          <a:p>
            <a:r>
              <a:rPr lang="en-US" dirty="0" smtClean="0"/>
              <a:t>Most of the time, the lake is stable and the CO</a:t>
            </a:r>
            <a:r>
              <a:rPr lang="en-US" baseline="-25000" dirty="0" smtClean="0"/>
              <a:t>2</a:t>
            </a:r>
            <a:r>
              <a:rPr lang="en-US" dirty="0" smtClean="0"/>
              <a:t> remains in solution in the lower layers. However, over time the water becomes </a:t>
            </a:r>
            <a:r>
              <a:rPr lang="en-US" dirty="0" smtClean="0">
                <a:hlinkClick r:id="rId9" tooltip="Supersaturation"/>
              </a:rPr>
              <a:t>supersaturated</a:t>
            </a:r>
            <a:r>
              <a:rPr lang="en-US" dirty="0" smtClean="0"/>
              <a:t>, and if an event such as an </a:t>
            </a:r>
            <a:r>
              <a:rPr lang="en-US" dirty="0" smtClean="0">
                <a:hlinkClick r:id="rId10"/>
              </a:rPr>
              <a:t>earthquake</a:t>
            </a:r>
            <a:r>
              <a:rPr lang="en-US" dirty="0" smtClean="0"/>
              <a:t> or </a:t>
            </a:r>
            <a:r>
              <a:rPr lang="en-US" dirty="0" smtClean="0">
                <a:hlinkClick r:id="rId11"/>
              </a:rPr>
              <a:t>landslide</a:t>
            </a:r>
            <a:r>
              <a:rPr lang="en-US" dirty="0" smtClean="0"/>
              <a:t> occurs, large amounts of CO</a:t>
            </a:r>
            <a:r>
              <a:rPr lang="en-US" baseline="-25000" dirty="0" smtClean="0"/>
              <a:t>2</a:t>
            </a:r>
            <a:r>
              <a:rPr lang="en-US" dirty="0" smtClean="0"/>
              <a:t> may suddenly come out of solution.</a:t>
            </a:r>
          </a:p>
          <a:p>
            <a:endParaRPr lang="en-US" dirty="0" smtClean="0"/>
          </a:p>
          <a:p>
            <a:r>
              <a:rPr lang="en-US" dirty="0" smtClean="0"/>
              <a:t>on August 21, 1986, a </a:t>
            </a:r>
            <a:r>
              <a:rPr lang="en-US" dirty="0" smtClean="0">
                <a:hlinkClick r:id="rId12"/>
              </a:rPr>
              <a:t>limnic eruption</a:t>
            </a:r>
            <a:r>
              <a:rPr lang="en-US" dirty="0" smtClean="0"/>
              <a:t> occurred at Lake </a:t>
            </a:r>
            <a:r>
              <a:rPr lang="en-US" dirty="0" err="1" smtClean="0"/>
              <a:t>Nyos</a:t>
            </a:r>
            <a:r>
              <a:rPr lang="en-US" dirty="0" smtClean="0"/>
              <a:t> which triggered the sudden release of about 1.6 million </a:t>
            </a:r>
            <a:r>
              <a:rPr lang="en-US" dirty="0" smtClean="0">
                <a:hlinkClick r:id="rId7" tooltip="Tonne"/>
              </a:rPr>
              <a:t>tonnes</a:t>
            </a:r>
            <a:r>
              <a:rPr lang="en-US" dirty="0" smtClean="0"/>
              <a:t> of CO</a:t>
            </a:r>
            <a:r>
              <a:rPr lang="en-US" baseline="-25000" dirty="0" smtClean="0"/>
              <a:t>2</a:t>
            </a:r>
            <a:r>
              <a:rPr lang="en-US" dirty="0" smtClean="0"/>
              <a:t>; this cloud rose at nearly 100 </a:t>
            </a:r>
            <a:r>
              <a:rPr lang="en-US" dirty="0" err="1" smtClean="0"/>
              <a:t>kilometres</a:t>
            </a:r>
            <a:r>
              <a:rPr lang="en-US" dirty="0" smtClean="0"/>
              <a:t> (62 mi) per hour.</a:t>
            </a:r>
            <a:r>
              <a:rPr lang="en-US" baseline="30000" dirty="0" smtClean="0">
                <a:hlinkClick r:id="rId13"/>
              </a:rPr>
              <a:t>[4]</a:t>
            </a:r>
            <a:r>
              <a:rPr lang="en-US" dirty="0" smtClean="0"/>
              <a:t> The gas spilled over the northern lip of the lake into a valley running roughly east-west from Cha to </a:t>
            </a:r>
            <a:r>
              <a:rPr lang="en-US" dirty="0" err="1" smtClean="0"/>
              <a:t>Subum</a:t>
            </a:r>
            <a:r>
              <a:rPr lang="en-US" dirty="0" smtClean="0"/>
              <a:t>, and then rushed down two valleys branching off it to the north, displacing all the air and suffocating some 1,700 people within 25 </a:t>
            </a:r>
            <a:r>
              <a:rPr lang="en-US" dirty="0" err="1" smtClean="0"/>
              <a:t>kilometres</a:t>
            </a:r>
            <a:r>
              <a:rPr lang="en-US" dirty="0" smtClean="0"/>
              <a:t> (16 mi) of the lake, mostly rural villagers, as well as 3,500 livestock. The worst affected villages were Cha, </a:t>
            </a:r>
            <a:r>
              <a:rPr lang="en-US" dirty="0" err="1" smtClean="0"/>
              <a:t>Nyos</a:t>
            </a:r>
            <a:r>
              <a:rPr lang="en-US" dirty="0" smtClean="0"/>
              <a:t>, and </a:t>
            </a:r>
            <a:r>
              <a:rPr lang="en-US" dirty="0" err="1" smtClean="0"/>
              <a:t>Subum</a:t>
            </a:r>
            <a:endParaRPr lang="en-US" dirty="0" smtClean="0"/>
          </a:p>
          <a:p>
            <a:endParaRPr lang="en-US" dirty="0" smtClean="0"/>
          </a:p>
          <a:p>
            <a:r>
              <a:rPr lang="en-US" dirty="0" smtClean="0"/>
              <a:t>Carbon dioxide, being about 1.5 times as dense as air, caused the cloud to "hug" the ground and descend down the valleys where various villages were located. The mass was about 50 </a:t>
            </a:r>
            <a:r>
              <a:rPr lang="en-US" dirty="0" err="1" smtClean="0"/>
              <a:t>metres</a:t>
            </a:r>
            <a:r>
              <a:rPr lang="en-US" dirty="0" smtClean="0"/>
              <a:t> (164 </a:t>
            </a:r>
            <a:r>
              <a:rPr lang="en-US" dirty="0" err="1" smtClean="0"/>
              <a:t>ft</a:t>
            </a:r>
            <a:r>
              <a:rPr lang="en-US" dirty="0" smtClean="0"/>
              <a:t>) thick and it travelled downward at a rate of 20–50 </a:t>
            </a:r>
            <a:r>
              <a:rPr lang="en-US" dirty="0" err="1" smtClean="0"/>
              <a:t>kilometres</a:t>
            </a:r>
            <a:r>
              <a:rPr lang="en-US" dirty="0" smtClean="0"/>
              <a:t> (12–31 mi) per hour. For roughly 23 </a:t>
            </a:r>
            <a:r>
              <a:rPr lang="en-US" dirty="0" err="1" smtClean="0"/>
              <a:t>kilometres</a:t>
            </a:r>
            <a:r>
              <a:rPr lang="en-US" dirty="0" smtClean="0"/>
              <a:t> (14 mi) the cloud remained condensed and dangerous, suffocating many of the people sleeping in </a:t>
            </a:r>
            <a:r>
              <a:rPr lang="en-US" dirty="0" err="1" smtClean="0"/>
              <a:t>Nyos</a:t>
            </a:r>
            <a:r>
              <a:rPr lang="en-US" dirty="0" smtClean="0"/>
              <a:t>, </a:t>
            </a:r>
            <a:r>
              <a:rPr lang="en-US" dirty="0" err="1" smtClean="0"/>
              <a:t>Kam</a:t>
            </a:r>
            <a:r>
              <a:rPr lang="en-US" dirty="0" smtClean="0"/>
              <a:t>, Cha, and </a:t>
            </a:r>
            <a:r>
              <a:rPr lang="en-US" dirty="0" err="1" smtClean="0"/>
              <a:t>Subum</a:t>
            </a:r>
            <a:r>
              <a:rPr lang="en-US" dirty="0" smtClean="0"/>
              <a:t>.</a:t>
            </a:r>
            <a:r>
              <a:rPr lang="en-US" baseline="30000" dirty="0" smtClean="0">
                <a:hlinkClick r:id="rId13"/>
              </a:rPr>
              <a:t>[4]</a:t>
            </a:r>
            <a:r>
              <a:rPr lang="en-US" dirty="0" smtClean="0"/>
              <a:t> About 4,000 inhabitants fled the area, and many of these developed respiratory problems, </a:t>
            </a:r>
            <a:r>
              <a:rPr lang="en-US" dirty="0" smtClean="0">
                <a:hlinkClick r:id="rId14" tooltip="Lesion"/>
              </a:rPr>
              <a:t>lesions</a:t>
            </a:r>
            <a:r>
              <a:rPr lang="en-US" dirty="0" smtClean="0"/>
              <a:t>, and </a:t>
            </a:r>
            <a:r>
              <a:rPr lang="en-US" dirty="0" smtClean="0">
                <a:hlinkClick r:id="rId15"/>
              </a:rPr>
              <a:t>paralysis</a:t>
            </a:r>
            <a:r>
              <a:rPr lang="en-US" dirty="0" smtClean="0"/>
              <a:t> as a result of the gases.</a:t>
            </a:r>
            <a:r>
              <a:rPr lang="en-US" baseline="30000" dirty="0" smtClean="0">
                <a:hlinkClick r:id="rId16"/>
              </a:rPr>
              <a:t>[11]</a:t>
            </a:r>
            <a:endParaRPr lang="en-US" baseline="30000" dirty="0" smtClean="0"/>
          </a:p>
          <a:p>
            <a:endParaRPr lang="en-US" dirty="0" smtClean="0"/>
          </a:p>
          <a:p>
            <a:r>
              <a:rPr lang="en-US" dirty="0" smtClean="0"/>
              <a:t>It is not known what triggered the catastrophic outgassing. Most geologists suspect a landslide, but some believe that a small volcanic eruption may have occurred on the bed of the lake. A third possibility is that cool rainwater falling on one side of the lake triggered the overturn. Whatever the cause, the event resulted in the rapid mixing of the supersaturated deep water with the upper layers of the lake, where the reduced pressure allowed the stored CO</a:t>
            </a:r>
            <a:r>
              <a:rPr lang="en-US" baseline="-25000" dirty="0" smtClean="0"/>
              <a:t>2</a:t>
            </a:r>
            <a:r>
              <a:rPr lang="en-US" dirty="0" smtClean="0"/>
              <a:t> to </a:t>
            </a:r>
            <a:r>
              <a:rPr lang="en-US" dirty="0" smtClean="0">
                <a:hlinkClick r:id="rId17" tooltip="Effervescence (chemistry)"/>
              </a:rPr>
              <a:t>effervesce</a:t>
            </a:r>
            <a:r>
              <a:rPr lang="en-US" dirty="0" smtClean="0"/>
              <a:t> out of solution.</a:t>
            </a:r>
          </a:p>
          <a:p>
            <a:endParaRPr lang="en-US" dirty="0" smtClean="0"/>
          </a:p>
          <a:p>
            <a:r>
              <a:rPr lang="en-US" dirty="0" smtClean="0"/>
              <a:t>It is believed that about 1.2 cubic </a:t>
            </a:r>
            <a:r>
              <a:rPr lang="en-US" dirty="0" err="1" smtClean="0"/>
              <a:t>kilometres</a:t>
            </a:r>
            <a:r>
              <a:rPr lang="en-US" dirty="0" smtClean="0"/>
              <a:t> (0.29 cu mi) of gas was released.</a:t>
            </a:r>
            <a:r>
              <a:rPr lang="en-US" baseline="30000" dirty="0" smtClean="0">
                <a:hlinkClick r:id="rId18"/>
              </a:rPr>
              <a:t>[12]</a:t>
            </a:r>
            <a:r>
              <a:rPr lang="en-US" dirty="0" smtClean="0"/>
              <a:t> The normally blue waters of the lake turned a deep red after the outgassing, due to </a:t>
            </a:r>
            <a:r>
              <a:rPr lang="en-US" dirty="0" smtClean="0">
                <a:hlinkClick r:id="rId19"/>
              </a:rPr>
              <a:t>iron</a:t>
            </a:r>
            <a:r>
              <a:rPr lang="en-US" dirty="0" smtClean="0"/>
              <a:t>-rich water from the deep rising to the surface and being </a:t>
            </a:r>
            <a:r>
              <a:rPr lang="en-US" dirty="0" smtClean="0">
                <a:hlinkClick r:id="rId20" tooltip="Oxidise"/>
              </a:rPr>
              <a:t>oxidised</a:t>
            </a:r>
            <a:r>
              <a:rPr lang="en-US" dirty="0" smtClean="0"/>
              <a:t> by the air. The level of the lake dropped by about a </a:t>
            </a:r>
            <a:r>
              <a:rPr lang="en-US" dirty="0" err="1" smtClean="0"/>
              <a:t>metre</a:t>
            </a:r>
            <a:r>
              <a:rPr lang="en-US" dirty="0" smtClean="0"/>
              <a:t> and trees near the lake were knocked down.</a:t>
            </a:r>
          </a:p>
          <a:p>
            <a:endParaRPr lang="en-US" dirty="0" smtClean="0"/>
          </a:p>
          <a:p>
            <a:r>
              <a:rPr lang="en-US" dirty="0" smtClean="0"/>
              <a:t>EXAMPLE:</a:t>
            </a:r>
          </a:p>
          <a:p>
            <a:r>
              <a:rPr lang="en-US" dirty="0" smtClean="0">
                <a:hlinkClick r:id="rId21"/>
              </a:rPr>
              <a:t>Carbonated water</a:t>
            </a:r>
            <a:r>
              <a:rPr lang="en-US" dirty="0" smtClean="0"/>
              <a:t> is a supersaturated solution of </a:t>
            </a:r>
            <a:r>
              <a:rPr lang="en-US" dirty="0" smtClean="0">
                <a:hlinkClick r:id="rId22"/>
              </a:rPr>
              <a:t>carbon dioxide</a:t>
            </a:r>
            <a:r>
              <a:rPr lang="en-US" dirty="0" smtClean="0"/>
              <a:t> gas in </a:t>
            </a:r>
            <a:r>
              <a:rPr lang="en-US" dirty="0" smtClean="0">
                <a:hlinkClick r:id="rId23"/>
              </a:rPr>
              <a:t>water</a:t>
            </a:r>
            <a:r>
              <a:rPr lang="en-US" dirty="0" smtClean="0"/>
              <a:t>. At the elevated pressure in the </a:t>
            </a:r>
            <a:r>
              <a:rPr lang="en-US" dirty="0" smtClean="0">
                <a:hlinkClick r:id="rId24"/>
              </a:rPr>
              <a:t>bottle</a:t>
            </a:r>
            <a:r>
              <a:rPr lang="en-US" dirty="0" smtClean="0"/>
              <a:t>, more carbon dioxide can dissolve in water than at </a:t>
            </a:r>
            <a:r>
              <a:rPr lang="en-US" dirty="0" smtClean="0">
                <a:hlinkClick r:id="rId25"/>
              </a:rPr>
              <a:t>atmospheric pressure</a:t>
            </a:r>
            <a:r>
              <a:rPr lang="en-US" dirty="0" smtClean="0"/>
              <a:t>. At atmospheric pressure, the carbon dioxide gas escapes very slowly from the supersaturated </a:t>
            </a:r>
            <a:r>
              <a:rPr lang="en-US" dirty="0" smtClean="0">
                <a:hlinkClick r:id="rId26"/>
              </a:rPr>
              <a:t>liquid</a:t>
            </a:r>
            <a:r>
              <a:rPr lang="en-US" dirty="0" smtClean="0"/>
              <a:t>. This process may be accelerated by the presence of </a:t>
            </a:r>
            <a:r>
              <a:rPr lang="en-US" dirty="0" smtClean="0">
                <a:hlinkClick r:id="rId27"/>
              </a:rPr>
              <a:t>nucleation</a:t>
            </a:r>
            <a:r>
              <a:rPr lang="en-US" dirty="0" smtClean="0"/>
              <a:t> sites within the solution, such as small bubbles, caused by shaking the bottle, or another solute, such as sugar powder or a </a:t>
            </a:r>
            <a:r>
              <a:rPr lang="en-US" dirty="0" smtClean="0">
                <a:hlinkClick r:id="rId28" tooltip="Widget (beer)"/>
              </a:rPr>
              <a:t>widget</a:t>
            </a:r>
            <a:r>
              <a:rPr lang="en-US" dirty="0" smtClean="0"/>
              <a:t>. </a:t>
            </a:r>
          </a:p>
          <a:p>
            <a:endParaRPr lang="en-US" dirty="0"/>
          </a:p>
        </p:txBody>
      </p:sp>
      <p:sp>
        <p:nvSpPr>
          <p:cNvPr id="4" name="Slide Number Placeholder 3"/>
          <p:cNvSpPr>
            <a:spLocks noGrp="1"/>
          </p:cNvSpPr>
          <p:nvPr>
            <p:ph type="sldNum" sz="quarter" idx="10"/>
          </p:nvPr>
        </p:nvSpPr>
        <p:spPr/>
        <p:txBody>
          <a:bodyPr/>
          <a:lstStyle/>
          <a:p>
            <a:fld id="{0E674435-F7FD-D645-AA3E-323FAEDDD472}" type="slidenum">
              <a:rPr lang="en-US" smtClean="0"/>
              <a:t>10</a:t>
            </a:fld>
            <a:endParaRPr lang="en-US"/>
          </a:p>
        </p:txBody>
      </p:sp>
    </p:spTree>
    <p:extLst>
      <p:ext uri="{BB962C8B-B14F-4D97-AF65-F5344CB8AC3E}">
        <p14:creationId xmlns:p14="http://schemas.microsoft.com/office/powerpoint/2010/main" val="1218369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3/19/11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9058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3/19/11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70062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3/19/11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406157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3/19/11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299055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3/19/11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984798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3/19/11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167058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3/19/11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30514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3/19/11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69939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3/19/11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070854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3/19/11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93641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3/19/11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31231056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3/19/11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38897264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tif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tif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4" Type="http://schemas.openxmlformats.org/officeDocument/2006/relationships/hyperlink" Target="http://www.ccsd.biz/factsheets/images/oxyf_chart.gif" TargetMode="External"/><Relationship Id="rId5" Type="http://schemas.openxmlformats.org/officeDocument/2006/relationships/image" Target="../media/image7.tif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60400"/>
            <a:ext cx="7772400" cy="1470025"/>
          </a:xfrm>
        </p:spPr>
        <p:txBody>
          <a:bodyPr/>
          <a:lstStyle/>
          <a:p>
            <a:r>
              <a:rPr lang="en-US" dirty="0" smtClean="0"/>
              <a:t>Carbon Capture and Storage</a:t>
            </a:r>
            <a:endParaRPr lang="en-US" dirty="0"/>
          </a:p>
        </p:txBody>
      </p:sp>
      <p:sp>
        <p:nvSpPr>
          <p:cNvPr id="3" name="Subtitle 2"/>
          <p:cNvSpPr>
            <a:spLocks noGrp="1"/>
          </p:cNvSpPr>
          <p:nvPr>
            <p:ph type="subTitle" idx="1"/>
          </p:nvPr>
        </p:nvSpPr>
        <p:spPr>
          <a:xfrm>
            <a:off x="1371600" y="1850979"/>
            <a:ext cx="6400800" cy="1752600"/>
          </a:xfrm>
        </p:spPr>
        <p:txBody>
          <a:bodyPr>
            <a:normAutofit/>
          </a:bodyPr>
          <a:lstStyle/>
          <a:p>
            <a:r>
              <a:rPr lang="en-US" sz="1800" dirty="0" smtClean="0"/>
              <a:t>Cassandra Gamm</a:t>
            </a:r>
            <a:endParaRPr lang="en-US" sz="1800" dirty="0"/>
          </a:p>
        </p:txBody>
      </p:sp>
      <p:pic>
        <p:nvPicPr>
          <p:cNvPr id="4" name="Picture 3" descr="Captured Carbon.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345" y="2267828"/>
            <a:ext cx="4610057" cy="4128606"/>
          </a:xfrm>
          <a:prstGeom prst="rect">
            <a:avLst/>
          </a:prstGeom>
        </p:spPr>
      </p:pic>
      <p:sp>
        <p:nvSpPr>
          <p:cNvPr id="5" name="TextBox 4"/>
          <p:cNvSpPr txBox="1"/>
          <p:nvPr/>
        </p:nvSpPr>
        <p:spPr>
          <a:xfrm>
            <a:off x="3092146" y="6581639"/>
            <a:ext cx="6051854" cy="276999"/>
          </a:xfrm>
          <a:prstGeom prst="rect">
            <a:avLst/>
          </a:prstGeom>
          <a:noFill/>
        </p:spPr>
        <p:txBody>
          <a:bodyPr wrap="square" rtlCol="0">
            <a:spAutoFit/>
          </a:bodyPr>
          <a:lstStyle/>
          <a:p>
            <a:pPr algn="r"/>
            <a:r>
              <a:rPr lang="en-US" sz="1200" dirty="0" smtClean="0"/>
              <a:t>Image: </a:t>
            </a:r>
            <a:r>
              <a:rPr lang="en-US" sz="1200" dirty="0"/>
              <a:t>Can Captured </a:t>
            </a:r>
            <a:r>
              <a:rPr lang="en-US" sz="1200" dirty="0" smtClean="0"/>
              <a:t>Carbon Save Coal? Scientific American</a:t>
            </a:r>
            <a:endParaRPr lang="en-US" sz="1200" dirty="0"/>
          </a:p>
        </p:txBody>
      </p:sp>
    </p:spTree>
    <p:extLst>
      <p:ext uri="{BB962C8B-B14F-4D97-AF65-F5344CB8AC3E}">
        <p14:creationId xmlns:p14="http://schemas.microsoft.com/office/powerpoint/2010/main" val="1492583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Lake </a:t>
            </a:r>
            <a:r>
              <a:rPr lang="en-US" dirty="0" err="1" smtClean="0"/>
              <a:t>Nyos</a:t>
            </a:r>
            <a:r>
              <a:rPr lang="en-US" dirty="0" smtClean="0"/>
              <a:t>, 1986</a:t>
            </a:r>
            <a:endParaRPr lang="en-US" dirty="0"/>
          </a:p>
        </p:txBody>
      </p:sp>
      <p:pic>
        <p:nvPicPr>
          <p:cNvPr id="4" name="Content Placeholder 3" descr="lake nyos.jpg"/>
          <p:cNvPicPr>
            <a:picLocks noGrp="1" noChangeAspect="1"/>
          </p:cNvPicPr>
          <p:nvPr>
            <p:ph idx="1"/>
          </p:nvPr>
        </p:nvPicPr>
        <p:blipFill>
          <a:blip r:embed="rId3">
            <a:extLst>
              <a:ext uri="{28A0092B-C50C-407E-A947-70E740481C1C}">
                <a14:useLocalDpi xmlns:a14="http://schemas.microsoft.com/office/drawing/2010/main" val="0"/>
              </a:ext>
            </a:extLst>
          </a:blip>
          <a:srcRect t="6651" b="6651"/>
          <a:stretch>
            <a:fillRect/>
          </a:stretch>
        </p:blipFill>
        <p:spPr/>
      </p:pic>
      <p:sp>
        <p:nvSpPr>
          <p:cNvPr id="5" name="TextBox 4"/>
          <p:cNvSpPr txBox="1"/>
          <p:nvPr/>
        </p:nvSpPr>
        <p:spPr>
          <a:xfrm>
            <a:off x="3423746" y="6572857"/>
            <a:ext cx="5263054" cy="276999"/>
          </a:xfrm>
          <a:prstGeom prst="rect">
            <a:avLst/>
          </a:prstGeom>
          <a:noFill/>
        </p:spPr>
        <p:txBody>
          <a:bodyPr wrap="none" rtlCol="0">
            <a:spAutoFit/>
          </a:bodyPr>
          <a:lstStyle/>
          <a:p>
            <a:pPr algn="r"/>
            <a:r>
              <a:rPr lang="hu-HU" sz="1200" dirty="0" smtClean="0"/>
              <a:t>Image: http</a:t>
            </a:r>
            <a:r>
              <a:rPr lang="hu-HU" sz="1200" dirty="0"/>
              <a:t>://www.wired.com/images/article/full/2008/08/lake_nyos_630px.jpg</a:t>
            </a:r>
            <a:endParaRPr lang="en-US" sz="1200" dirty="0"/>
          </a:p>
        </p:txBody>
      </p:sp>
    </p:spTree>
    <p:extLst>
      <p:ext uri="{BB962C8B-B14F-4D97-AF65-F5344CB8AC3E}">
        <p14:creationId xmlns:p14="http://schemas.microsoft.com/office/powerpoint/2010/main" val="138216116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O2 leakage and migration.tiff"/>
          <p:cNvPicPr>
            <a:picLocks noGrp="1" noChangeAspect="1"/>
          </p:cNvPicPr>
          <p:nvPr>
            <p:ph idx="1"/>
          </p:nvPr>
        </p:nvPicPr>
        <p:blipFill rotWithShape="1">
          <a:blip r:embed="rId2">
            <a:extLst>
              <a:ext uri="{28A0092B-C50C-407E-A947-70E740481C1C}">
                <a14:useLocalDpi xmlns:a14="http://schemas.microsoft.com/office/drawing/2010/main" val="0"/>
              </a:ext>
            </a:extLst>
          </a:blip>
          <a:srcRect l="2227" r="5021"/>
          <a:stretch/>
        </p:blipFill>
        <p:spPr>
          <a:xfrm>
            <a:off x="897716" y="569685"/>
            <a:ext cx="7444647" cy="6070600"/>
          </a:xfrm>
        </p:spPr>
      </p:pic>
      <p:sp>
        <p:nvSpPr>
          <p:cNvPr id="5" name="Title 4"/>
          <p:cNvSpPr>
            <a:spLocks noGrp="1"/>
          </p:cNvSpPr>
          <p:nvPr>
            <p:ph type="title"/>
          </p:nvPr>
        </p:nvSpPr>
        <p:spPr>
          <a:xfrm>
            <a:off x="457200" y="274638"/>
            <a:ext cx="8229600" cy="432933"/>
          </a:xfrm>
        </p:spPr>
        <p:txBody>
          <a:bodyPr>
            <a:normAutofit fontScale="90000"/>
          </a:bodyPr>
          <a:lstStyle/>
          <a:p>
            <a:r>
              <a:rPr lang="en-US" dirty="0" smtClean="0"/>
              <a:t>Risks</a:t>
            </a:r>
            <a:endParaRPr lang="en-US" dirty="0"/>
          </a:p>
        </p:txBody>
      </p:sp>
    </p:spTree>
    <p:extLst>
      <p:ext uri="{BB962C8B-B14F-4D97-AF65-F5344CB8AC3E}">
        <p14:creationId xmlns:p14="http://schemas.microsoft.com/office/powerpoint/2010/main" val="23155345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else?</a:t>
            </a:r>
            <a:endParaRPr lang="en-US" dirty="0"/>
          </a:p>
        </p:txBody>
      </p:sp>
      <p:sp>
        <p:nvSpPr>
          <p:cNvPr id="3" name="Content Placeholder 2"/>
          <p:cNvSpPr>
            <a:spLocks noGrp="1"/>
          </p:cNvSpPr>
          <p:nvPr>
            <p:ph idx="1"/>
          </p:nvPr>
        </p:nvSpPr>
        <p:spPr/>
        <p:txBody>
          <a:bodyPr/>
          <a:lstStyle/>
          <a:p>
            <a:r>
              <a:rPr lang="en-US" dirty="0" smtClean="0"/>
              <a:t>Mineral Carbonation – its extraordinarily expensive (</a:t>
            </a:r>
            <a:r>
              <a:rPr lang="en-US" dirty="0"/>
              <a:t>50-</a:t>
            </a:r>
            <a:r>
              <a:rPr lang="en-US" smtClean="0"/>
              <a:t>100 $</a:t>
            </a:r>
            <a:r>
              <a:rPr lang="en-US" dirty="0"/>
              <a:t>/tCO</a:t>
            </a:r>
            <a:r>
              <a:rPr lang="en-US" baseline="-25000" dirty="0"/>
              <a:t>2</a:t>
            </a:r>
            <a:r>
              <a:rPr lang="en-US" dirty="0" smtClean="0"/>
              <a:t>)</a:t>
            </a:r>
            <a:r>
              <a:rPr lang="en-US" dirty="0" smtClean="0">
                <a:effectLst/>
              </a:rPr>
              <a:t> </a:t>
            </a:r>
            <a:r>
              <a:rPr lang="en-US" dirty="0" smtClean="0"/>
              <a:t>but </a:t>
            </a:r>
            <a:r>
              <a:rPr lang="en-US" smtClean="0"/>
              <a:t>sounds interesting!</a:t>
            </a:r>
            <a:endParaRPr lang="en-US" dirty="0"/>
          </a:p>
        </p:txBody>
      </p:sp>
    </p:spTree>
    <p:extLst>
      <p:ext uri="{BB962C8B-B14F-4D97-AF65-F5344CB8AC3E}">
        <p14:creationId xmlns:p14="http://schemas.microsoft.com/office/powerpoint/2010/main" val="25560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points</a:t>
            </a:r>
            <a:endParaRPr lang="en-US" dirty="0"/>
          </a:p>
        </p:txBody>
      </p:sp>
      <p:sp>
        <p:nvSpPr>
          <p:cNvPr id="3" name="Content Placeholder 2"/>
          <p:cNvSpPr>
            <a:spLocks noGrp="1"/>
          </p:cNvSpPr>
          <p:nvPr>
            <p:ph idx="1"/>
          </p:nvPr>
        </p:nvSpPr>
        <p:spPr/>
        <p:txBody>
          <a:bodyPr/>
          <a:lstStyle/>
          <a:p>
            <a:r>
              <a:rPr lang="en-US" dirty="0"/>
              <a:t>CCS is </a:t>
            </a:r>
            <a:r>
              <a:rPr lang="en-US" dirty="0" smtClean="0"/>
              <a:t>likely going </a:t>
            </a:r>
            <a:r>
              <a:rPr lang="en-US" dirty="0"/>
              <a:t>to </a:t>
            </a:r>
            <a:r>
              <a:rPr lang="en-US" dirty="0" smtClean="0"/>
              <a:t>determine the future of </a:t>
            </a:r>
            <a:r>
              <a:rPr lang="en-US" dirty="0"/>
              <a:t>the coal industry.</a:t>
            </a:r>
          </a:p>
          <a:p>
            <a:r>
              <a:rPr lang="en-US" dirty="0" smtClean="0"/>
              <a:t>CCS </a:t>
            </a:r>
            <a:r>
              <a:rPr lang="en-US" dirty="0"/>
              <a:t>will </a:t>
            </a:r>
            <a:r>
              <a:rPr lang="en-US" dirty="0" smtClean="0"/>
              <a:t>be </a:t>
            </a:r>
            <a:r>
              <a:rPr lang="en-US" dirty="0"/>
              <a:t>key to achieving reductions in carbon </a:t>
            </a:r>
            <a:r>
              <a:rPr lang="en-US" dirty="0" smtClean="0"/>
              <a:t>emissions</a:t>
            </a:r>
            <a:r>
              <a:rPr lang="en-US" dirty="0"/>
              <a:t> </a:t>
            </a:r>
            <a:r>
              <a:rPr lang="en-US" dirty="0" smtClean="0"/>
              <a:t>from point sources </a:t>
            </a:r>
          </a:p>
          <a:p>
            <a:r>
              <a:rPr lang="en-US" dirty="0" smtClean="0"/>
              <a:t>CCS </a:t>
            </a:r>
            <a:r>
              <a:rPr lang="en-US" dirty="0" smtClean="0"/>
              <a:t>is not going  to be implemented until there is a price on carbon approaching $30 a metric ton.</a:t>
            </a:r>
          </a:p>
          <a:p>
            <a:endParaRPr lang="en-US" dirty="0"/>
          </a:p>
          <a:p>
            <a:endParaRPr lang="en-US" dirty="0"/>
          </a:p>
        </p:txBody>
      </p:sp>
    </p:spTree>
    <p:extLst>
      <p:ext uri="{BB962C8B-B14F-4D97-AF65-F5344CB8AC3E}">
        <p14:creationId xmlns:p14="http://schemas.microsoft.com/office/powerpoint/2010/main" val="1501283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Post-Combustion</a:t>
            </a:r>
            <a:r>
              <a:rPr lang="en-US" baseline="0" dirty="0" smtClean="0"/>
              <a:t> Carbon Capture</a:t>
            </a:r>
            <a:endParaRPr lang="en-US" dirty="0"/>
          </a:p>
        </p:txBody>
      </p:sp>
      <p:pic>
        <p:nvPicPr>
          <p:cNvPr id="4" name="Content Placeholder 3" descr="Post_Combustion process.jpg"/>
          <p:cNvPicPr>
            <a:picLocks noGrp="1" noChangeAspect="1"/>
          </p:cNvPicPr>
          <p:nvPr>
            <p:ph idx="1"/>
          </p:nvPr>
        </p:nvPicPr>
        <p:blipFill rotWithShape="1">
          <a:blip r:embed="rId3">
            <a:extLst>
              <a:ext uri="{28A0092B-C50C-407E-A947-70E740481C1C}">
                <a14:useLocalDpi xmlns:a14="http://schemas.microsoft.com/office/drawing/2010/main" val="0"/>
              </a:ext>
            </a:extLst>
          </a:blip>
          <a:srcRect l="903" t="5290" r="803" b="2625"/>
          <a:stretch/>
        </p:blipFill>
        <p:spPr>
          <a:xfrm>
            <a:off x="1310714" y="1294882"/>
            <a:ext cx="6440670" cy="4480134"/>
          </a:xfrm>
        </p:spPr>
      </p:pic>
      <p:sp>
        <p:nvSpPr>
          <p:cNvPr id="5" name="Rectangle 4"/>
          <p:cNvSpPr/>
          <p:nvPr/>
        </p:nvSpPr>
        <p:spPr>
          <a:xfrm>
            <a:off x="1310714" y="6409941"/>
            <a:ext cx="6836797" cy="461665"/>
          </a:xfrm>
          <a:prstGeom prst="rect">
            <a:avLst/>
          </a:prstGeom>
        </p:spPr>
        <p:txBody>
          <a:bodyPr wrap="square">
            <a:spAutoFit/>
          </a:bodyPr>
          <a:lstStyle/>
          <a:p>
            <a:pPr algn="r"/>
            <a:r>
              <a:rPr lang="hu-HU" sz="1200" dirty="0" smtClean="0"/>
              <a:t>Images: </a:t>
            </a:r>
            <a:r>
              <a:rPr lang="hu-HU" sz="1200" dirty="0"/>
              <a:t>: Can Caputred Carbon Save Coal? </a:t>
            </a:r>
            <a:r>
              <a:rPr lang="en-US" sz="1200" dirty="0"/>
              <a:t>Scientific American Earth 3.0</a:t>
            </a:r>
          </a:p>
          <a:p>
            <a:pPr algn="r"/>
            <a:r>
              <a:rPr lang="it-IT" sz="1200" dirty="0" smtClean="0"/>
              <a:t> and http</a:t>
            </a:r>
            <a:r>
              <a:rPr lang="it-IT" sz="1200" dirty="0"/>
              <a:t>://</a:t>
            </a:r>
            <a:r>
              <a:rPr lang="it-IT" sz="1200" dirty="0" err="1"/>
              <a:t>www.coaltransition.org</a:t>
            </a:r>
            <a:r>
              <a:rPr lang="it-IT" sz="1200" dirty="0"/>
              <a:t>/</a:t>
            </a:r>
            <a:r>
              <a:rPr lang="it-IT" sz="1200" dirty="0" err="1"/>
              <a:t>filebin</a:t>
            </a:r>
            <a:r>
              <a:rPr lang="it-IT" sz="1200" dirty="0"/>
              <a:t>/images/</a:t>
            </a:r>
            <a:r>
              <a:rPr lang="it-IT" sz="1200" dirty="0" err="1"/>
              <a:t>diagrams</a:t>
            </a:r>
            <a:r>
              <a:rPr lang="it-IT" sz="1200" dirty="0"/>
              <a:t>/02_800_Post_Combustion.jpg</a:t>
            </a:r>
            <a:endParaRPr lang="en-US" sz="1200" dirty="0"/>
          </a:p>
        </p:txBody>
      </p:sp>
      <p:pic>
        <p:nvPicPr>
          <p:cNvPr id="7" name="Picture 6" descr="Post_Combustion costs.tiff"/>
          <p:cNvPicPr>
            <a:picLocks noChangeAspect="1"/>
          </p:cNvPicPr>
          <p:nvPr/>
        </p:nvPicPr>
        <p:blipFill rotWithShape="1">
          <a:blip r:embed="rId4">
            <a:extLst>
              <a:ext uri="{28A0092B-C50C-407E-A947-70E740481C1C}">
                <a14:useLocalDpi xmlns:a14="http://schemas.microsoft.com/office/drawing/2010/main" val="0"/>
              </a:ext>
            </a:extLst>
          </a:blip>
          <a:srcRect l="70079" t="64786"/>
          <a:stretch/>
        </p:blipFill>
        <p:spPr>
          <a:xfrm>
            <a:off x="6724189" y="4896387"/>
            <a:ext cx="1953178" cy="1464961"/>
          </a:xfrm>
          <a:prstGeom prst="rect">
            <a:avLst/>
          </a:prstGeom>
        </p:spPr>
      </p:pic>
    </p:spTree>
    <p:extLst>
      <p:ext uri="{BB962C8B-B14F-4D97-AF65-F5344CB8AC3E}">
        <p14:creationId xmlns:p14="http://schemas.microsoft.com/office/powerpoint/2010/main" val="2190620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Solvent-based absorption CO2 capture</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422" r="253"/>
          <a:stretch/>
        </p:blipFill>
        <p:spPr>
          <a:xfrm>
            <a:off x="907144" y="1375152"/>
            <a:ext cx="7329714" cy="5051074"/>
          </a:xfrm>
        </p:spPr>
      </p:pic>
      <p:sp>
        <p:nvSpPr>
          <p:cNvPr id="5" name="Rectangle 4"/>
          <p:cNvSpPr/>
          <p:nvPr/>
        </p:nvSpPr>
        <p:spPr>
          <a:xfrm>
            <a:off x="2017986" y="6566595"/>
            <a:ext cx="7126014" cy="276999"/>
          </a:xfrm>
          <a:prstGeom prst="rect">
            <a:avLst/>
          </a:prstGeom>
        </p:spPr>
        <p:txBody>
          <a:bodyPr wrap="square">
            <a:spAutoFit/>
          </a:bodyPr>
          <a:lstStyle/>
          <a:p>
            <a:pPr algn="r"/>
            <a:r>
              <a:rPr lang="hu-HU" sz="1200" dirty="0"/>
              <a:t>Image: </a:t>
            </a:r>
            <a:r>
              <a:rPr lang="en-US" sz="1200" dirty="0"/>
              <a:t>http://www.co2crc.com.au/images/</a:t>
            </a:r>
            <a:r>
              <a:rPr lang="en-US" sz="1200" dirty="0" err="1"/>
              <a:t>imagelibrary</a:t>
            </a:r>
            <a:r>
              <a:rPr lang="en-US" sz="1200" dirty="0"/>
              <a:t>/</a:t>
            </a:r>
            <a:r>
              <a:rPr lang="en-US" sz="1200" dirty="0" err="1"/>
              <a:t>cap_diag</a:t>
            </a:r>
            <a:r>
              <a:rPr lang="en-US" sz="1200" dirty="0"/>
              <a:t>/</a:t>
            </a:r>
            <a:r>
              <a:rPr lang="en-US" sz="1200" dirty="0" err="1"/>
              <a:t>solvent_absorption_media.jpg</a:t>
            </a:r>
            <a:endParaRPr lang="en-US" sz="1200" dirty="0"/>
          </a:p>
        </p:txBody>
      </p:sp>
    </p:spTree>
    <p:extLst>
      <p:ext uri="{BB962C8B-B14F-4D97-AF65-F5344CB8AC3E}">
        <p14:creationId xmlns:p14="http://schemas.microsoft.com/office/powerpoint/2010/main" val="2287963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Pre-Combustion</a:t>
            </a:r>
            <a:r>
              <a:rPr lang="en-US" baseline="0" dirty="0" smtClean="0"/>
              <a:t> Carbon Capture</a:t>
            </a:r>
            <a:endParaRPr lang="en-US" dirty="0"/>
          </a:p>
        </p:txBody>
      </p:sp>
      <p:sp>
        <p:nvSpPr>
          <p:cNvPr id="5" name="Rectangle 4"/>
          <p:cNvSpPr/>
          <p:nvPr/>
        </p:nvSpPr>
        <p:spPr>
          <a:xfrm>
            <a:off x="1310714" y="6442501"/>
            <a:ext cx="6836797" cy="276999"/>
          </a:xfrm>
          <a:prstGeom prst="rect">
            <a:avLst/>
          </a:prstGeom>
        </p:spPr>
        <p:txBody>
          <a:bodyPr wrap="square">
            <a:spAutoFit/>
          </a:bodyPr>
          <a:lstStyle/>
          <a:p>
            <a:pPr algn="r"/>
            <a:r>
              <a:rPr lang="hu-HU" sz="1200" dirty="0" smtClean="0"/>
              <a:t>Image: Can Caputred Carbon Save Coal? </a:t>
            </a:r>
            <a:r>
              <a:rPr lang="en-US" sz="1200" dirty="0" smtClean="0"/>
              <a:t>Scientific </a:t>
            </a:r>
            <a:r>
              <a:rPr lang="en-US" sz="1200" dirty="0"/>
              <a:t>American Earth 3.0</a:t>
            </a:r>
          </a:p>
        </p:txBody>
      </p:sp>
      <p:pic>
        <p:nvPicPr>
          <p:cNvPr id="16" name="Content Placeholder 15" descr="Pre Combustion costs.tiff"/>
          <p:cNvPicPr>
            <a:picLocks noGrp="1" noChangeAspect="1"/>
          </p:cNvPicPr>
          <p:nvPr>
            <p:ph idx="1"/>
          </p:nvPr>
        </p:nvPicPr>
        <p:blipFill rotWithShape="1">
          <a:blip r:embed="rId3">
            <a:extLst>
              <a:ext uri="{28A0092B-C50C-407E-A947-70E740481C1C}">
                <a14:useLocalDpi xmlns:a14="http://schemas.microsoft.com/office/drawing/2010/main" val="0"/>
              </a:ext>
            </a:extLst>
          </a:blip>
          <a:srcRect l="199" r="636"/>
          <a:stretch/>
        </p:blipFill>
        <p:spPr>
          <a:xfrm>
            <a:off x="1169779" y="1596719"/>
            <a:ext cx="6417319" cy="4573446"/>
          </a:xfrm>
        </p:spPr>
      </p:pic>
    </p:spTree>
    <p:extLst>
      <p:ext uri="{BB962C8B-B14F-4D97-AF65-F5344CB8AC3E}">
        <p14:creationId xmlns:p14="http://schemas.microsoft.com/office/powerpoint/2010/main" val="2136404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Oxy-Fuel</a:t>
            </a:r>
            <a:r>
              <a:rPr lang="en-US" baseline="0" dirty="0" smtClean="0"/>
              <a:t> Combustion Carbon Capture</a:t>
            </a:r>
            <a:endParaRPr lang="en-US" dirty="0"/>
          </a:p>
        </p:txBody>
      </p:sp>
      <p:pic>
        <p:nvPicPr>
          <p:cNvPr id="4" name="Content Placeholder 3" descr="oxyfuel combustion.gif"/>
          <p:cNvPicPr>
            <a:picLocks noGrp="1" noChangeAspect="1"/>
          </p:cNvPicPr>
          <p:nvPr>
            <p:ph idx="1"/>
          </p:nvPr>
        </p:nvPicPr>
        <p:blipFill rotWithShape="1">
          <a:blip r:embed="rId3">
            <a:extLst>
              <a:ext uri="{28A0092B-C50C-407E-A947-70E740481C1C}">
                <a14:useLocalDpi xmlns:a14="http://schemas.microsoft.com/office/drawing/2010/main" val="0"/>
              </a:ext>
            </a:extLst>
          </a:blip>
          <a:srcRect l="-904" r="-1294"/>
          <a:stretch/>
        </p:blipFill>
        <p:spPr>
          <a:xfrm>
            <a:off x="2584235" y="1348758"/>
            <a:ext cx="5801577" cy="3942281"/>
          </a:xfrm>
        </p:spPr>
      </p:pic>
      <p:sp>
        <p:nvSpPr>
          <p:cNvPr id="5" name="Rectangle 4"/>
          <p:cNvSpPr/>
          <p:nvPr/>
        </p:nvSpPr>
        <p:spPr>
          <a:xfrm>
            <a:off x="1310714" y="6442501"/>
            <a:ext cx="7376086" cy="646331"/>
          </a:xfrm>
          <a:prstGeom prst="rect">
            <a:avLst/>
          </a:prstGeom>
        </p:spPr>
        <p:txBody>
          <a:bodyPr wrap="square">
            <a:spAutoFit/>
          </a:bodyPr>
          <a:lstStyle/>
          <a:p>
            <a:pPr algn="r"/>
            <a:r>
              <a:rPr lang="hu-HU" sz="1200" dirty="0" smtClean="0"/>
              <a:t>Images: </a:t>
            </a:r>
            <a:r>
              <a:rPr lang="en-US" sz="1200" dirty="0">
                <a:hlinkClick r:id="rId4"/>
              </a:rPr>
              <a:t>http://www.ccsd.biz/factsheets/images/</a:t>
            </a:r>
            <a:r>
              <a:rPr lang="en-US" sz="1200" dirty="0" smtClean="0">
                <a:hlinkClick r:id="rId4"/>
              </a:rPr>
              <a:t>oxyf_chart.gif</a:t>
            </a:r>
            <a:endParaRPr lang="en-US" sz="1200" dirty="0" smtClean="0"/>
          </a:p>
          <a:p>
            <a:pPr algn="r"/>
            <a:r>
              <a:rPr lang="en-US" sz="1200" dirty="0" smtClean="0"/>
              <a:t>And</a:t>
            </a:r>
            <a:r>
              <a:rPr lang="hu-HU" sz="1200" dirty="0" smtClean="0"/>
              <a:t>: </a:t>
            </a:r>
            <a:r>
              <a:rPr lang="hu-HU" sz="1200" dirty="0"/>
              <a:t>Can Caputred Carbon Save Coal? </a:t>
            </a:r>
            <a:r>
              <a:rPr lang="en-US" sz="1200" dirty="0"/>
              <a:t>Scientific American Earth 3.0</a:t>
            </a:r>
          </a:p>
          <a:p>
            <a:pPr algn="r"/>
            <a:endParaRPr lang="en-US" sz="1200" dirty="0"/>
          </a:p>
        </p:txBody>
      </p:sp>
      <p:pic>
        <p:nvPicPr>
          <p:cNvPr id="6" name="Picture 5" descr="OxyFuel Combustion cost.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288" y="4227287"/>
            <a:ext cx="4297561" cy="2576286"/>
          </a:xfrm>
          <a:prstGeom prst="rect">
            <a:avLst/>
          </a:prstGeom>
        </p:spPr>
      </p:pic>
    </p:spTree>
    <p:extLst>
      <p:ext uri="{BB962C8B-B14F-4D97-AF65-F5344CB8AC3E}">
        <p14:creationId xmlns:p14="http://schemas.microsoft.com/office/powerpoint/2010/main" val="766820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Schwarze</a:t>
            </a:r>
            <a:r>
              <a:rPr lang="en-US" dirty="0" smtClean="0"/>
              <a:t> </a:t>
            </a:r>
            <a:r>
              <a:rPr lang="en-US" dirty="0" err="1" smtClean="0"/>
              <a:t>Pumpe</a:t>
            </a:r>
            <a:r>
              <a:rPr lang="en-US" dirty="0" smtClean="0"/>
              <a:t> </a:t>
            </a:r>
            <a:br>
              <a:rPr lang="en-US" dirty="0" smtClean="0"/>
            </a:br>
            <a:r>
              <a:rPr lang="en-US" dirty="0" smtClean="0"/>
              <a:t>30MW Oxy-Fuel Demonstration Plant </a:t>
            </a:r>
            <a:endParaRPr lang="en-US" dirty="0"/>
          </a:p>
        </p:txBody>
      </p:sp>
      <p:pic>
        <p:nvPicPr>
          <p:cNvPr id="4" name="Content Placeholder 3" descr=" Schwarze Pumpe.tiff"/>
          <p:cNvPicPr>
            <a:picLocks noGrp="1" noChangeAspect="1"/>
          </p:cNvPicPr>
          <p:nvPr>
            <p:ph idx="1"/>
          </p:nvPr>
        </p:nvPicPr>
        <p:blipFill>
          <a:blip r:embed="rId2">
            <a:extLst>
              <a:ext uri="{28A0092B-C50C-407E-A947-70E740481C1C}">
                <a14:useLocalDpi xmlns:a14="http://schemas.microsoft.com/office/drawing/2010/main" val="0"/>
              </a:ext>
            </a:extLst>
          </a:blip>
          <a:srcRect l="-88256" r="-88256"/>
          <a:stretch>
            <a:fillRect/>
          </a:stretch>
        </p:blipFill>
        <p:spPr>
          <a:xfrm>
            <a:off x="182151" y="1600200"/>
            <a:ext cx="8780419" cy="4828892"/>
          </a:xfrm>
        </p:spPr>
      </p:pic>
      <p:sp>
        <p:nvSpPr>
          <p:cNvPr id="5" name="TextBox 4"/>
          <p:cNvSpPr txBox="1"/>
          <p:nvPr/>
        </p:nvSpPr>
        <p:spPr>
          <a:xfrm>
            <a:off x="3092146" y="6581639"/>
            <a:ext cx="6051854" cy="276999"/>
          </a:xfrm>
          <a:prstGeom prst="rect">
            <a:avLst/>
          </a:prstGeom>
          <a:noFill/>
        </p:spPr>
        <p:txBody>
          <a:bodyPr wrap="square" rtlCol="0">
            <a:spAutoFit/>
          </a:bodyPr>
          <a:lstStyle/>
          <a:p>
            <a:pPr algn="r"/>
            <a:r>
              <a:rPr lang="en-US" sz="1200" dirty="0" smtClean="0"/>
              <a:t>Image: </a:t>
            </a:r>
            <a:r>
              <a:rPr lang="en-US" sz="1200" dirty="0"/>
              <a:t>Can Captured </a:t>
            </a:r>
            <a:r>
              <a:rPr lang="en-US" sz="1200" dirty="0" smtClean="0"/>
              <a:t>Carbon Save Coal? Scientific American</a:t>
            </a:r>
            <a:endParaRPr lang="en-US" sz="1200" dirty="0"/>
          </a:p>
        </p:txBody>
      </p:sp>
    </p:spTree>
    <p:extLst>
      <p:ext uri="{BB962C8B-B14F-4D97-AF65-F5344CB8AC3E}">
        <p14:creationId xmlns:p14="http://schemas.microsoft.com/office/powerpoint/2010/main" val="150832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a:t>
            </a:r>
            <a:r>
              <a:rPr lang="en-US" baseline="0" dirty="0" smtClean="0"/>
              <a:t> </a:t>
            </a:r>
            <a:r>
              <a:rPr lang="en-US" dirty="0" smtClean="0"/>
              <a:t>Storage</a:t>
            </a:r>
            <a:r>
              <a:rPr lang="en-US" baseline="0" dirty="0" smtClean="0"/>
              <a:t> Potential</a:t>
            </a:r>
            <a:endParaRPr lang="en-US" dirty="0"/>
          </a:p>
        </p:txBody>
      </p:sp>
      <p:pic>
        <p:nvPicPr>
          <p:cNvPr id="5" name="Content Placeholder 4" descr="Storage Potentials.tiff"/>
          <p:cNvPicPr>
            <a:picLocks noGrp="1" noChangeAspect="1"/>
          </p:cNvPicPr>
          <p:nvPr>
            <p:ph idx="1"/>
          </p:nvPr>
        </p:nvPicPr>
        <p:blipFill rotWithShape="1">
          <a:blip r:embed="rId2">
            <a:extLst>
              <a:ext uri="{28A0092B-C50C-407E-A947-70E740481C1C}">
                <a14:useLocalDpi xmlns:a14="http://schemas.microsoft.com/office/drawing/2010/main" val="0"/>
              </a:ext>
            </a:extLst>
          </a:blip>
          <a:srcRect l="1636" r="73"/>
          <a:stretch/>
        </p:blipFill>
        <p:spPr>
          <a:xfrm>
            <a:off x="160970" y="1417638"/>
            <a:ext cx="8835473" cy="4442773"/>
          </a:xfrm>
        </p:spPr>
      </p:pic>
      <p:sp>
        <p:nvSpPr>
          <p:cNvPr id="4" name="TextBox 3"/>
          <p:cNvSpPr txBox="1"/>
          <p:nvPr/>
        </p:nvSpPr>
        <p:spPr>
          <a:xfrm>
            <a:off x="2962595" y="6494704"/>
            <a:ext cx="5352747" cy="276999"/>
          </a:xfrm>
          <a:prstGeom prst="rect">
            <a:avLst/>
          </a:prstGeom>
          <a:noFill/>
        </p:spPr>
        <p:txBody>
          <a:bodyPr wrap="none" rtlCol="0">
            <a:spAutoFit/>
          </a:bodyPr>
          <a:lstStyle/>
          <a:p>
            <a:r>
              <a:rPr lang="en-US" sz="1200" dirty="0" smtClean="0"/>
              <a:t>Image: Global Energy Technology  Strategy: Addressing Climate Change, May 2007</a:t>
            </a:r>
            <a:endParaRPr lang="en-US" sz="1200" dirty="0"/>
          </a:p>
        </p:txBody>
      </p:sp>
    </p:spTree>
    <p:extLst>
      <p:ext uri="{BB962C8B-B14F-4D97-AF65-F5344CB8AC3E}">
        <p14:creationId xmlns:p14="http://schemas.microsoft.com/office/powerpoint/2010/main" val="326203396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26802"/>
          </a:xfrm>
        </p:spPr>
        <p:txBody>
          <a:bodyPr>
            <a:noAutofit/>
          </a:bodyPr>
          <a:lstStyle/>
          <a:p>
            <a:r>
              <a:rPr lang="en-US" sz="2600" dirty="0" smtClean="0"/>
              <a:t>Storage Options</a:t>
            </a:r>
            <a:endParaRPr lang="en-US" sz="2600" dirty="0"/>
          </a:p>
        </p:txBody>
      </p:sp>
      <p:pic>
        <p:nvPicPr>
          <p:cNvPr id="5" name="Content Placeholder 4" descr="geological storage options.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384" r="-1271"/>
          <a:stretch/>
        </p:blipFill>
        <p:spPr>
          <a:xfrm>
            <a:off x="494894" y="1112208"/>
            <a:ext cx="7807926" cy="5419221"/>
          </a:xfrm>
        </p:spPr>
      </p:pic>
      <p:sp>
        <p:nvSpPr>
          <p:cNvPr id="4" name="TextBox 3"/>
          <p:cNvSpPr txBox="1"/>
          <p:nvPr/>
        </p:nvSpPr>
        <p:spPr>
          <a:xfrm>
            <a:off x="1469571" y="6531429"/>
            <a:ext cx="6008300" cy="276999"/>
          </a:xfrm>
          <a:prstGeom prst="rect">
            <a:avLst/>
          </a:prstGeom>
          <a:noFill/>
        </p:spPr>
        <p:txBody>
          <a:bodyPr wrap="none" rtlCol="0">
            <a:spAutoFit/>
          </a:bodyPr>
          <a:lstStyle/>
          <a:p>
            <a:r>
              <a:rPr lang="en-US" sz="1200" dirty="0" smtClean="0"/>
              <a:t>Image: </a:t>
            </a:r>
            <a:r>
              <a:rPr lang="sk-SK" sz="1200" dirty="0"/>
              <a:t>http://www.bigskyco2.org/sites/default/files/images/figures/geol_storageoptions.jpg</a:t>
            </a:r>
            <a:endParaRPr lang="en-US" sz="1200" dirty="0"/>
          </a:p>
        </p:txBody>
      </p:sp>
      <p:sp>
        <p:nvSpPr>
          <p:cNvPr id="6" name="TextBox 5"/>
          <p:cNvSpPr txBox="1"/>
          <p:nvPr/>
        </p:nvSpPr>
        <p:spPr>
          <a:xfrm>
            <a:off x="0" y="742876"/>
            <a:ext cx="9144000" cy="353943"/>
          </a:xfrm>
          <a:prstGeom prst="rect">
            <a:avLst/>
          </a:prstGeom>
          <a:noFill/>
        </p:spPr>
        <p:txBody>
          <a:bodyPr wrap="square" rtlCol="0">
            <a:spAutoFit/>
          </a:bodyPr>
          <a:lstStyle/>
          <a:p>
            <a:pPr algn="ctr"/>
            <a:r>
              <a:rPr lang="en-US" sz="1700" dirty="0"/>
              <a:t>Depleted Oil and Gas </a:t>
            </a:r>
            <a:r>
              <a:rPr lang="en-US" sz="1700" dirty="0" smtClean="0"/>
              <a:t>Reserves / Deep </a:t>
            </a:r>
            <a:r>
              <a:rPr lang="en-US" sz="1700" dirty="0"/>
              <a:t>Saline Reservoirs </a:t>
            </a:r>
            <a:r>
              <a:rPr lang="en-US" sz="1700" dirty="0" smtClean="0"/>
              <a:t>/ </a:t>
            </a:r>
            <a:r>
              <a:rPr lang="en-US" sz="1700" dirty="0" err="1" smtClean="0"/>
              <a:t>Unminable</a:t>
            </a:r>
            <a:r>
              <a:rPr lang="en-US" sz="1700" dirty="0" smtClean="0"/>
              <a:t> Coal Beds / Deep Ocean Storage</a:t>
            </a:r>
            <a:endParaRPr lang="en-US" sz="1700" dirty="0"/>
          </a:p>
        </p:txBody>
      </p:sp>
    </p:spTree>
    <p:extLst>
      <p:ext uri="{BB962C8B-B14F-4D97-AF65-F5344CB8AC3E}">
        <p14:creationId xmlns:p14="http://schemas.microsoft.com/office/powerpoint/2010/main" val="7408159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4430</TotalTime>
  <Words>604</Words>
  <Application>Microsoft Macintosh PowerPoint</Application>
  <PresentationFormat>On-screen Show (4:3)</PresentationFormat>
  <Paragraphs>71</Paragraphs>
  <Slides>12</Slides>
  <Notes>4</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Carbon Capture and Storage</vt:lpstr>
      <vt:lpstr>Key points</vt:lpstr>
      <vt:lpstr>Post-Combustion Carbon Capture</vt:lpstr>
      <vt:lpstr>Solvent-based absorption CO2 capture</vt:lpstr>
      <vt:lpstr>Pre-Combustion Carbon Capture</vt:lpstr>
      <vt:lpstr>Oxy-Fuel Combustion Carbon Capture</vt:lpstr>
      <vt:lpstr>Schwarze Pumpe  30MW Oxy-Fuel Demonstration Plant </vt:lpstr>
      <vt:lpstr>Global Storage Potential</vt:lpstr>
      <vt:lpstr>Storage Options</vt:lpstr>
      <vt:lpstr>Lake Nyos, 1986</vt:lpstr>
      <vt:lpstr>Risks</vt:lpstr>
      <vt:lpstr>What else?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Carbon Capture and Storage</dc:title>
  <dc:creator>Gamm Cassandra</dc:creator>
  <cp:lastModifiedBy>Gamm Cassandra</cp:lastModifiedBy>
  <cp:revision>34</cp:revision>
  <dcterms:created xsi:type="dcterms:W3CDTF">2011-03-19T22:35:12Z</dcterms:created>
  <dcterms:modified xsi:type="dcterms:W3CDTF">2011-03-23T00:25:49Z</dcterms:modified>
</cp:coreProperties>
</file>